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handoutMasterIdLst>
    <p:handoutMasterId r:id="rId48"/>
  </p:handoutMasterIdLst>
  <p:sldIdLst>
    <p:sldId id="635" r:id="rId2"/>
    <p:sldId id="3266" r:id="rId3"/>
    <p:sldId id="3268" r:id="rId4"/>
    <p:sldId id="3267" r:id="rId5"/>
    <p:sldId id="1435" r:id="rId6"/>
    <p:sldId id="804" r:id="rId7"/>
    <p:sldId id="782" r:id="rId8"/>
    <p:sldId id="790" r:id="rId9"/>
    <p:sldId id="789" r:id="rId10"/>
    <p:sldId id="785" r:id="rId11"/>
    <p:sldId id="1436" r:id="rId12"/>
    <p:sldId id="1437" r:id="rId13"/>
    <p:sldId id="780" r:id="rId14"/>
    <p:sldId id="799" r:id="rId15"/>
    <p:sldId id="786" r:id="rId16"/>
    <p:sldId id="742" r:id="rId17"/>
    <p:sldId id="743" r:id="rId18"/>
    <p:sldId id="1438" r:id="rId19"/>
    <p:sldId id="800" r:id="rId20"/>
    <p:sldId id="805" r:id="rId21"/>
    <p:sldId id="806" r:id="rId22"/>
    <p:sldId id="386" r:id="rId23"/>
    <p:sldId id="376" r:id="rId24"/>
    <p:sldId id="325" r:id="rId25"/>
    <p:sldId id="3273" r:id="rId26"/>
    <p:sldId id="3269" r:id="rId27"/>
    <p:sldId id="3272" r:id="rId28"/>
    <p:sldId id="257" r:id="rId29"/>
    <p:sldId id="424" r:id="rId30"/>
    <p:sldId id="3277" r:id="rId31"/>
    <p:sldId id="1434" r:id="rId32"/>
    <p:sldId id="1429" r:id="rId33"/>
    <p:sldId id="3278" r:id="rId34"/>
    <p:sldId id="1430" r:id="rId35"/>
    <p:sldId id="1428" r:id="rId36"/>
    <p:sldId id="3279" r:id="rId37"/>
    <p:sldId id="3280" r:id="rId38"/>
    <p:sldId id="1431" r:id="rId39"/>
    <p:sldId id="1433" r:id="rId40"/>
    <p:sldId id="1432" r:id="rId41"/>
    <p:sldId id="442" r:id="rId42"/>
    <p:sldId id="441" r:id="rId43"/>
    <p:sldId id="258" r:id="rId44"/>
    <p:sldId id="444" r:id="rId45"/>
    <p:sldId id="446"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e Goldberg" initials="DG" lastIdx="26" clrIdx="0"/>
  <p:cmAuthor id="2" name="Richard Borain" initials="RB" lastIdx="13" clrIdx="1"/>
  <p:cmAuthor id="3" name="skarim@clintonhealthaccess.org" initials="s" lastIdx="1" clrIdx="2">
    <p:extLst>
      <p:ext uri="{19B8F6BF-5375-455C-9EA6-DF929625EA0E}">
        <p15:presenceInfo xmlns:p15="http://schemas.microsoft.com/office/powerpoint/2012/main" userId="2e25294dc05166f1" providerId="Windows Live"/>
      </p:ext>
    </p:extLst>
  </p:cmAuthor>
  <p:cmAuthor id="4" name="Shana Basdeo" initials="SB" lastIdx="1" clrIdx="3">
    <p:extLst>
      <p:ext uri="{19B8F6BF-5375-455C-9EA6-DF929625EA0E}">
        <p15:presenceInfo xmlns:p15="http://schemas.microsoft.com/office/powerpoint/2012/main" userId="cb25c380-dfa8-44de-9e82-6d570a209b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FF"/>
    <a:srgbClr val="CFE7CF"/>
    <a:srgbClr val="005D28"/>
    <a:srgbClr val="FFF2CC"/>
    <a:srgbClr val="1B8C19"/>
    <a:srgbClr val="C0C0C0"/>
    <a:srgbClr val="E7EAE8"/>
    <a:srgbClr val="008000"/>
    <a:srgbClr val="F2F2F2"/>
    <a:srgbClr val="39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492" autoAdjust="0"/>
  </p:normalViewPr>
  <p:slideViewPr>
    <p:cSldViewPr>
      <p:cViewPr varScale="1">
        <p:scale>
          <a:sx n="63" d="100"/>
          <a:sy n="63" d="100"/>
        </p:scale>
        <p:origin x="1386" y="78"/>
      </p:cViewPr>
      <p:guideLst>
        <p:guide orient="horz" pos="2160"/>
        <p:guide pos="211"/>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50" d="100"/>
        <a:sy n="150" d="100"/>
      </p:scale>
      <p:origin x="0" y="0"/>
    </p:cViewPr>
  </p:sorterViewPr>
  <p:notesViewPr>
    <p:cSldViewPr>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cheryl.baxter\Documents\CAPRISA\Grants\COVID-19\COVID-19%20cases_15%20May.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Users\shanabasdeo\Documents\Corona\Ministers%20Reports\25%20May%202020\2020.05.25_Consolidated%20Framework%20_COVID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Users\shanabasdeo\Documents\Corona\Ministers%20Reports\25%20May%202020\2020.05.25_Consolidated%20Framework%20_COVID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Users\shanabasdeo\Documents\Corona\Ministers%20Reports\25%20May%202020\2020.05.25_Consolidated%20Framework%20_COVID19.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shanabasdeo\Documents\Corona\Ministers%20Reports\25%20May%202020\2020.05.25_Consolidated%20Framework%20_COVID19.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ot\Documents\Documents\COVID19\IMT%20work\25%20May\05-25%20Trend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heryl.baxter\Documents\CAPRISA\Grants\COVID-19\COVID-19%20cases_15%20Ma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9050" cap="rnd" cmpd="sng" algn="ctr">
              <a:solidFill>
                <a:schemeClr val="accent6"/>
              </a:solidFill>
              <a:prstDash val="solid"/>
              <a:round/>
            </a:ln>
            <a:effectLst/>
          </c:spPr>
          <c:marker>
            <c:symbol val="circle"/>
            <c:size val="5"/>
            <c:spPr>
              <a:solidFill>
                <a:schemeClr val="accent6"/>
              </a:solidFill>
              <a:ln w="6350" cap="flat" cmpd="sng" algn="ctr">
                <a:solidFill>
                  <a:schemeClr val="accent6"/>
                </a:solidFill>
                <a:prstDash val="solid"/>
                <a:round/>
              </a:ln>
              <a:effectLst/>
            </c:spPr>
          </c:marker>
          <c:dLbls>
            <c:dLbl>
              <c:idx val="81"/>
              <c:layout>
                <c:manualLayout>
                  <c:x val="0"/>
                  <c:y val="-2.5675939319870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33-B341-892C-49E8B5D83A0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'South Africa Dash'!$B$3:$B$84</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'South Africa Dash'!$C$3:$C$84</c:f>
              <c:numCache>
                <c:formatCode>0</c:formatCode>
                <c:ptCount val="82"/>
                <c:pt idx="0">
                  <c:v>1</c:v>
                </c:pt>
                <c:pt idx="1">
                  <c:v>1</c:v>
                </c:pt>
                <c:pt idx="2">
                  <c:v>2</c:v>
                </c:pt>
                <c:pt idx="3">
                  <c:v>3</c:v>
                </c:pt>
                <c:pt idx="4">
                  <c:v>7</c:v>
                </c:pt>
                <c:pt idx="5">
                  <c:v>7</c:v>
                </c:pt>
                <c:pt idx="6" formatCode="General">
                  <c:v>13</c:v>
                </c:pt>
                <c:pt idx="7">
                  <c:v>16</c:v>
                </c:pt>
                <c:pt idx="8">
                  <c:v>24</c:v>
                </c:pt>
                <c:pt idx="9">
                  <c:v>38</c:v>
                </c:pt>
                <c:pt idx="10">
                  <c:v>61</c:v>
                </c:pt>
                <c:pt idx="11">
                  <c:v>64</c:v>
                </c:pt>
                <c:pt idx="12">
                  <c:v>85</c:v>
                </c:pt>
                <c:pt idx="13">
                  <c:v>116</c:v>
                </c:pt>
                <c:pt idx="14">
                  <c:v>150</c:v>
                </c:pt>
                <c:pt idx="15">
                  <c:v>202</c:v>
                </c:pt>
                <c:pt idx="16">
                  <c:v>240</c:v>
                </c:pt>
                <c:pt idx="17">
                  <c:v>274</c:v>
                </c:pt>
                <c:pt idx="18">
                  <c:v>402</c:v>
                </c:pt>
                <c:pt idx="19">
                  <c:v>554</c:v>
                </c:pt>
                <c:pt idx="20">
                  <c:v>709</c:v>
                </c:pt>
                <c:pt idx="21">
                  <c:v>927</c:v>
                </c:pt>
                <c:pt idx="22">
                  <c:v>1170</c:v>
                </c:pt>
                <c:pt idx="23">
                  <c:v>1187</c:v>
                </c:pt>
                <c:pt idx="24">
                  <c:v>1280</c:v>
                </c:pt>
                <c:pt idx="25">
                  <c:v>1326</c:v>
                </c:pt>
                <c:pt idx="26">
                  <c:v>1353</c:v>
                </c:pt>
                <c:pt idx="27">
                  <c:v>1380</c:v>
                </c:pt>
                <c:pt idx="28">
                  <c:v>1462</c:v>
                </c:pt>
                <c:pt idx="29">
                  <c:v>1505</c:v>
                </c:pt>
                <c:pt idx="30">
                  <c:v>1585</c:v>
                </c:pt>
                <c:pt idx="31">
                  <c:v>1655</c:v>
                </c:pt>
                <c:pt idx="32">
                  <c:v>1686</c:v>
                </c:pt>
                <c:pt idx="33">
                  <c:v>1749</c:v>
                </c:pt>
                <c:pt idx="34">
                  <c:v>1845</c:v>
                </c:pt>
                <c:pt idx="35">
                  <c:v>1934</c:v>
                </c:pt>
                <c:pt idx="36">
                  <c:v>2003</c:v>
                </c:pt>
                <c:pt idx="37">
                  <c:v>2028</c:v>
                </c:pt>
                <c:pt idx="38">
                  <c:v>2173</c:v>
                </c:pt>
                <c:pt idx="39">
                  <c:v>2272</c:v>
                </c:pt>
                <c:pt idx="40">
                  <c:v>2413</c:v>
                </c:pt>
                <c:pt idx="41">
                  <c:v>2505</c:v>
                </c:pt>
                <c:pt idx="42">
                  <c:v>2599</c:v>
                </c:pt>
                <c:pt idx="43">
                  <c:v>2775</c:v>
                </c:pt>
                <c:pt idx="44">
                  <c:v>3034</c:v>
                </c:pt>
                <c:pt idx="45">
                  <c:v>3158</c:v>
                </c:pt>
                <c:pt idx="46">
                  <c:v>3300</c:v>
                </c:pt>
                <c:pt idx="47">
                  <c:v>3464</c:v>
                </c:pt>
                <c:pt idx="48">
                  <c:v>3635</c:v>
                </c:pt>
                <c:pt idx="49">
                  <c:v>3953</c:v>
                </c:pt>
                <c:pt idx="50">
                  <c:v>4219</c:v>
                </c:pt>
                <c:pt idx="51">
                  <c:v>4361</c:v>
                </c:pt>
                <c:pt idx="52">
                  <c:v>4545</c:v>
                </c:pt>
                <c:pt idx="53">
                  <c:v>4791</c:v>
                </c:pt>
                <c:pt idx="54">
                  <c:v>4996</c:v>
                </c:pt>
                <c:pt idx="55">
                  <c:v>5350</c:v>
                </c:pt>
                <c:pt idx="56">
                  <c:v>5647</c:v>
                </c:pt>
                <c:pt idx="57">
                  <c:v>5951</c:v>
                </c:pt>
                <c:pt idx="58">
                  <c:v>6336</c:v>
                </c:pt>
                <c:pt idx="59">
                  <c:v>6783</c:v>
                </c:pt>
                <c:pt idx="60">
                  <c:v>7238</c:v>
                </c:pt>
                <c:pt idx="61" formatCode="#,##0">
                  <c:v>7572</c:v>
                </c:pt>
                <c:pt idx="62">
                  <c:v>7808</c:v>
                </c:pt>
                <c:pt idx="63">
                  <c:v>8232</c:v>
                </c:pt>
                <c:pt idx="64">
                  <c:v>8895</c:v>
                </c:pt>
                <c:pt idx="65">
                  <c:v>9420</c:v>
                </c:pt>
                <c:pt idx="66">
                  <c:v>10015</c:v>
                </c:pt>
                <c:pt idx="67">
                  <c:v>10652</c:v>
                </c:pt>
                <c:pt idx="68" formatCode="#,##0">
                  <c:v>11350</c:v>
                </c:pt>
                <c:pt idx="69">
                  <c:v>12074</c:v>
                </c:pt>
                <c:pt idx="70">
                  <c:v>12739</c:v>
                </c:pt>
                <c:pt idx="71">
                  <c:v>13524</c:v>
                </c:pt>
                <c:pt idx="72">
                  <c:v>14355</c:v>
                </c:pt>
                <c:pt idx="73" formatCode="General">
                  <c:v>15514</c:v>
                </c:pt>
                <c:pt idx="74" formatCode="General">
                  <c:v>16433</c:v>
                </c:pt>
                <c:pt idx="75" formatCode="General">
                  <c:v>17200</c:v>
                </c:pt>
                <c:pt idx="76" formatCode="General">
                  <c:v>18003</c:v>
                </c:pt>
                <c:pt idx="77" formatCode="General">
                  <c:v>19134</c:v>
                </c:pt>
                <c:pt idx="78" formatCode="General">
                  <c:v>20124</c:v>
                </c:pt>
                <c:pt idx="79" formatCode="General">
                  <c:v>21343</c:v>
                </c:pt>
                <c:pt idx="80" formatCode="General">
                  <c:v>22581</c:v>
                </c:pt>
                <c:pt idx="81" formatCode="General">
                  <c:v>23615</c:v>
                </c:pt>
              </c:numCache>
            </c:numRef>
          </c:val>
          <c:smooth val="0"/>
          <c:extLst>
            <c:ext xmlns:c16="http://schemas.microsoft.com/office/drawing/2014/chart" uri="{C3380CC4-5D6E-409C-BE32-E72D297353CC}">
              <c16:uniqueId val="{00000000-6A33-B341-892C-49E8B5D83A06}"/>
            </c:ext>
          </c:extLst>
        </c:ser>
        <c:dLbls>
          <c:showLegendKey val="0"/>
          <c:showVal val="0"/>
          <c:showCatName val="0"/>
          <c:showSerName val="0"/>
          <c:showPercent val="0"/>
          <c:showBubbleSize val="0"/>
        </c:dLbls>
        <c:marker val="1"/>
        <c:smooth val="0"/>
        <c:axId val="771075343"/>
        <c:axId val="774421551"/>
      </c:lineChart>
      <c:dateAx>
        <c:axId val="771075343"/>
        <c:scaling>
          <c:orientation val="minMax"/>
        </c:scaling>
        <c:delete val="0"/>
        <c:axPos val="b"/>
        <c:numFmt formatCode="d\-mmm" sourceLinked="1"/>
        <c:majorTickMark val="out"/>
        <c:minorTickMark val="none"/>
        <c:tickLblPos val="nextTo"/>
        <c:spPr>
          <a:noFill/>
          <a:ln w="635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4421551"/>
        <c:crosses val="autoZero"/>
        <c:auto val="1"/>
        <c:lblOffset val="100"/>
        <c:baseTimeUnit val="days"/>
        <c:majorUnit val="7"/>
        <c:majorTimeUnit val="days"/>
        <c:minorUnit val="7"/>
        <c:minorTimeUnit val="days"/>
      </c:dateAx>
      <c:valAx>
        <c:axId val="774421551"/>
        <c:scaling>
          <c:orientation val="minMax"/>
        </c:scaling>
        <c:delete val="0"/>
        <c:axPos val="l"/>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1075343"/>
        <c:crosses val="autoZero"/>
        <c:crossBetween val="between"/>
      </c:valAx>
      <c:spPr>
        <a:noFill/>
        <a:ln>
          <a:noFill/>
        </a:ln>
        <a:effectLst/>
      </c:spPr>
    </c:plotArea>
    <c:plotVisOnly val="1"/>
    <c:dispBlanksAs val="gap"/>
    <c:showDLblsOverMax val="0"/>
    <c:extLst/>
  </c:chart>
  <c:spPr>
    <a:solidFill>
      <a:schemeClr val="bg1"/>
    </a:solidFill>
    <a:ln w="6350" cap="flat" cmpd="sng" algn="ctr">
      <a:noFill/>
      <a:prstDash val="solid"/>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Cases</c:v>
          </c:tx>
          <c:spPr>
            <a:solidFill>
              <a:schemeClr val="accent1"/>
            </a:solidFill>
            <a:ln>
              <a:noFill/>
            </a:ln>
            <a:effectLst/>
          </c:spPr>
          <c:invertIfNegative val="0"/>
          <c:dLbls>
            <c:dLbl>
              <c:idx val="7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D-4238-A185-79A547711F5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master!$B$2:$B$85</c:f>
              <c:numCache>
                <c:formatCode>d\-mmm</c:formatCode>
                <c:ptCount val="84"/>
                <c:pt idx="0">
                  <c:v>43889</c:v>
                </c:pt>
                <c:pt idx="1">
                  <c:v>43890</c:v>
                </c:pt>
                <c:pt idx="2">
                  <c:v>43891</c:v>
                </c:pt>
                <c:pt idx="3">
                  <c:v>43892</c:v>
                </c:pt>
                <c:pt idx="4">
                  <c:v>43893</c:v>
                </c:pt>
                <c:pt idx="5">
                  <c:v>43894</c:v>
                </c:pt>
                <c:pt idx="6">
                  <c:v>43895</c:v>
                </c:pt>
                <c:pt idx="7">
                  <c:v>43896</c:v>
                </c:pt>
                <c:pt idx="8">
                  <c:v>43897</c:v>
                </c:pt>
                <c:pt idx="9">
                  <c:v>43898</c:v>
                </c:pt>
                <c:pt idx="10">
                  <c:v>43899</c:v>
                </c:pt>
                <c:pt idx="11">
                  <c:v>43900</c:v>
                </c:pt>
                <c:pt idx="12">
                  <c:v>43901</c:v>
                </c:pt>
                <c:pt idx="13">
                  <c:v>43902</c:v>
                </c:pt>
                <c:pt idx="14">
                  <c:v>43903</c:v>
                </c:pt>
                <c:pt idx="15">
                  <c:v>43904</c:v>
                </c:pt>
                <c:pt idx="16">
                  <c:v>43905</c:v>
                </c:pt>
                <c:pt idx="17">
                  <c:v>43906</c:v>
                </c:pt>
                <c:pt idx="18">
                  <c:v>43907</c:v>
                </c:pt>
                <c:pt idx="19">
                  <c:v>43908</c:v>
                </c:pt>
                <c:pt idx="20">
                  <c:v>43909</c:v>
                </c:pt>
                <c:pt idx="21">
                  <c:v>43910</c:v>
                </c:pt>
                <c:pt idx="22">
                  <c:v>43911</c:v>
                </c:pt>
                <c:pt idx="23">
                  <c:v>43912</c:v>
                </c:pt>
                <c:pt idx="24">
                  <c:v>43913</c:v>
                </c:pt>
                <c:pt idx="25">
                  <c:v>43914</c:v>
                </c:pt>
                <c:pt idx="26">
                  <c:v>43915</c:v>
                </c:pt>
                <c:pt idx="27">
                  <c:v>43916</c:v>
                </c:pt>
                <c:pt idx="28">
                  <c:v>43917</c:v>
                </c:pt>
                <c:pt idx="29">
                  <c:v>43918</c:v>
                </c:pt>
                <c:pt idx="30">
                  <c:v>43919</c:v>
                </c:pt>
                <c:pt idx="31">
                  <c:v>43920</c:v>
                </c:pt>
                <c:pt idx="32">
                  <c:v>43921</c:v>
                </c:pt>
                <c:pt idx="33">
                  <c:v>43922</c:v>
                </c:pt>
                <c:pt idx="34">
                  <c:v>43923</c:v>
                </c:pt>
                <c:pt idx="35">
                  <c:v>43924</c:v>
                </c:pt>
                <c:pt idx="36">
                  <c:v>43925</c:v>
                </c:pt>
                <c:pt idx="37">
                  <c:v>43926</c:v>
                </c:pt>
                <c:pt idx="38">
                  <c:v>43927</c:v>
                </c:pt>
                <c:pt idx="39">
                  <c:v>43928</c:v>
                </c:pt>
                <c:pt idx="40">
                  <c:v>43929</c:v>
                </c:pt>
                <c:pt idx="41">
                  <c:v>43930</c:v>
                </c:pt>
                <c:pt idx="42">
                  <c:v>43931</c:v>
                </c:pt>
                <c:pt idx="43">
                  <c:v>43932</c:v>
                </c:pt>
                <c:pt idx="44">
                  <c:v>43933</c:v>
                </c:pt>
                <c:pt idx="45">
                  <c:v>43934</c:v>
                </c:pt>
                <c:pt idx="46">
                  <c:v>43935</c:v>
                </c:pt>
                <c:pt idx="47">
                  <c:v>43936</c:v>
                </c:pt>
                <c:pt idx="48">
                  <c:v>43937</c:v>
                </c:pt>
                <c:pt idx="49">
                  <c:v>43938</c:v>
                </c:pt>
                <c:pt idx="50">
                  <c:v>43939</c:v>
                </c:pt>
                <c:pt idx="51">
                  <c:v>43940</c:v>
                </c:pt>
                <c:pt idx="52">
                  <c:v>43941</c:v>
                </c:pt>
                <c:pt idx="53">
                  <c:v>43942</c:v>
                </c:pt>
                <c:pt idx="54">
                  <c:v>43943</c:v>
                </c:pt>
                <c:pt idx="55">
                  <c:v>43944</c:v>
                </c:pt>
                <c:pt idx="56">
                  <c:v>43945</c:v>
                </c:pt>
                <c:pt idx="57">
                  <c:v>43946</c:v>
                </c:pt>
                <c:pt idx="58">
                  <c:v>43947</c:v>
                </c:pt>
                <c:pt idx="59">
                  <c:v>43948</c:v>
                </c:pt>
                <c:pt idx="60">
                  <c:v>43949</c:v>
                </c:pt>
                <c:pt idx="61">
                  <c:v>43950</c:v>
                </c:pt>
                <c:pt idx="62">
                  <c:v>43951</c:v>
                </c:pt>
                <c:pt idx="63">
                  <c:v>43952</c:v>
                </c:pt>
                <c:pt idx="64">
                  <c:v>43953</c:v>
                </c:pt>
                <c:pt idx="65">
                  <c:v>43954</c:v>
                </c:pt>
                <c:pt idx="66">
                  <c:v>43955</c:v>
                </c:pt>
                <c:pt idx="67">
                  <c:v>43956</c:v>
                </c:pt>
                <c:pt idx="68">
                  <c:v>43957</c:v>
                </c:pt>
                <c:pt idx="69">
                  <c:v>43958</c:v>
                </c:pt>
                <c:pt idx="70">
                  <c:v>43959</c:v>
                </c:pt>
                <c:pt idx="71">
                  <c:v>43960</c:v>
                </c:pt>
                <c:pt idx="72">
                  <c:v>43961</c:v>
                </c:pt>
                <c:pt idx="73">
                  <c:v>43962</c:v>
                </c:pt>
                <c:pt idx="74">
                  <c:v>43963</c:v>
                </c:pt>
                <c:pt idx="75">
                  <c:v>43964</c:v>
                </c:pt>
                <c:pt idx="76">
                  <c:v>43965</c:v>
                </c:pt>
                <c:pt idx="77">
                  <c:v>43966</c:v>
                </c:pt>
                <c:pt idx="78">
                  <c:v>43967</c:v>
                </c:pt>
                <c:pt idx="79">
                  <c:v>43968</c:v>
                </c:pt>
                <c:pt idx="80">
                  <c:v>43969</c:v>
                </c:pt>
                <c:pt idx="81">
                  <c:v>43970</c:v>
                </c:pt>
                <c:pt idx="82">
                  <c:v>43971</c:v>
                </c:pt>
                <c:pt idx="83">
                  <c:v>43972</c:v>
                </c:pt>
              </c:numCache>
            </c:numRef>
          </c:cat>
          <c:val>
            <c:numRef>
              <c:f>master!$D$2:$D$85</c:f>
              <c:numCache>
                <c:formatCode>General</c:formatCode>
                <c:ptCount val="84"/>
                <c:pt idx="6">
                  <c:v>1</c:v>
                </c:pt>
                <c:pt idx="7">
                  <c:v>1</c:v>
                </c:pt>
                <c:pt idx="8">
                  <c:v>2</c:v>
                </c:pt>
                <c:pt idx="9">
                  <c:v>3</c:v>
                </c:pt>
                <c:pt idx="10">
                  <c:v>7</c:v>
                </c:pt>
                <c:pt idx="11">
                  <c:v>10</c:v>
                </c:pt>
                <c:pt idx="12">
                  <c:v>13</c:v>
                </c:pt>
                <c:pt idx="13">
                  <c:v>16</c:v>
                </c:pt>
                <c:pt idx="14">
                  <c:v>24</c:v>
                </c:pt>
                <c:pt idx="15">
                  <c:v>38</c:v>
                </c:pt>
                <c:pt idx="16">
                  <c:v>51</c:v>
                </c:pt>
                <c:pt idx="17">
                  <c:v>62</c:v>
                </c:pt>
                <c:pt idx="18">
                  <c:v>85</c:v>
                </c:pt>
                <c:pt idx="19">
                  <c:v>116</c:v>
                </c:pt>
                <c:pt idx="20">
                  <c:v>150</c:v>
                </c:pt>
                <c:pt idx="21">
                  <c:v>202</c:v>
                </c:pt>
                <c:pt idx="22">
                  <c:v>240</c:v>
                </c:pt>
                <c:pt idx="23">
                  <c:v>274</c:v>
                </c:pt>
                <c:pt idx="24">
                  <c:v>402</c:v>
                </c:pt>
                <c:pt idx="25">
                  <c:v>554</c:v>
                </c:pt>
                <c:pt idx="26">
                  <c:v>709</c:v>
                </c:pt>
                <c:pt idx="27">
                  <c:v>927</c:v>
                </c:pt>
                <c:pt idx="28">
                  <c:v>1170</c:v>
                </c:pt>
                <c:pt idx="29">
                  <c:v>1187</c:v>
                </c:pt>
                <c:pt idx="30">
                  <c:v>1280</c:v>
                </c:pt>
                <c:pt idx="31">
                  <c:v>1326</c:v>
                </c:pt>
                <c:pt idx="32">
                  <c:v>1353</c:v>
                </c:pt>
                <c:pt idx="33">
                  <c:v>1380</c:v>
                </c:pt>
                <c:pt idx="34">
                  <c:v>1462</c:v>
                </c:pt>
                <c:pt idx="35">
                  <c:v>1505</c:v>
                </c:pt>
                <c:pt idx="36">
                  <c:v>1585</c:v>
                </c:pt>
                <c:pt idx="37">
                  <c:v>1655</c:v>
                </c:pt>
                <c:pt idx="38">
                  <c:v>1686</c:v>
                </c:pt>
                <c:pt idx="39">
                  <c:v>1749</c:v>
                </c:pt>
                <c:pt idx="40">
                  <c:v>1845</c:v>
                </c:pt>
                <c:pt idx="41">
                  <c:v>1934</c:v>
                </c:pt>
                <c:pt idx="42">
                  <c:v>2003</c:v>
                </c:pt>
                <c:pt idx="43">
                  <c:v>2028</c:v>
                </c:pt>
                <c:pt idx="44">
                  <c:v>2173</c:v>
                </c:pt>
                <c:pt idx="45">
                  <c:v>2272</c:v>
                </c:pt>
                <c:pt idx="46">
                  <c:v>2415</c:v>
                </c:pt>
                <c:pt idx="47">
                  <c:v>2506</c:v>
                </c:pt>
                <c:pt idx="48">
                  <c:v>2599</c:v>
                </c:pt>
                <c:pt idx="49">
                  <c:v>2783</c:v>
                </c:pt>
                <c:pt idx="50">
                  <c:v>3034</c:v>
                </c:pt>
                <c:pt idx="51">
                  <c:v>3158</c:v>
                </c:pt>
                <c:pt idx="52">
                  <c:v>3300</c:v>
                </c:pt>
                <c:pt idx="53">
                  <c:v>3465</c:v>
                </c:pt>
                <c:pt idx="54">
                  <c:v>3635</c:v>
                </c:pt>
                <c:pt idx="55">
                  <c:v>3953</c:v>
                </c:pt>
                <c:pt idx="56">
                  <c:v>4220</c:v>
                </c:pt>
                <c:pt idx="57">
                  <c:v>4361</c:v>
                </c:pt>
                <c:pt idx="58">
                  <c:v>4546</c:v>
                </c:pt>
                <c:pt idx="59">
                  <c:v>4793</c:v>
                </c:pt>
                <c:pt idx="60">
                  <c:v>4996</c:v>
                </c:pt>
                <c:pt idx="61">
                  <c:v>5350</c:v>
                </c:pt>
                <c:pt idx="62">
                  <c:v>5647</c:v>
                </c:pt>
                <c:pt idx="63">
                  <c:v>5951</c:v>
                </c:pt>
                <c:pt idx="64">
                  <c:v>6336</c:v>
                </c:pt>
                <c:pt idx="65">
                  <c:v>6783</c:v>
                </c:pt>
                <c:pt idx="66">
                  <c:v>7220</c:v>
                </c:pt>
                <c:pt idx="67">
                  <c:v>7572</c:v>
                </c:pt>
                <c:pt idx="68">
                  <c:v>7808</c:v>
                </c:pt>
                <c:pt idx="69">
                  <c:v>8232</c:v>
                </c:pt>
                <c:pt idx="70">
                  <c:v>8895</c:v>
                </c:pt>
                <c:pt idx="71">
                  <c:v>9420</c:v>
                </c:pt>
                <c:pt idx="72">
                  <c:v>10015</c:v>
                </c:pt>
                <c:pt idx="73">
                  <c:v>10652</c:v>
                </c:pt>
                <c:pt idx="74">
                  <c:v>11350</c:v>
                </c:pt>
                <c:pt idx="75">
                  <c:v>12074</c:v>
                </c:pt>
                <c:pt idx="76">
                  <c:v>12739</c:v>
                </c:pt>
                <c:pt idx="77">
                  <c:v>13524</c:v>
                </c:pt>
                <c:pt idx="78">
                  <c:v>14355</c:v>
                </c:pt>
              </c:numCache>
            </c:numRef>
          </c:val>
          <c:extLst>
            <c:ext xmlns:c16="http://schemas.microsoft.com/office/drawing/2014/chart" uri="{C3380CC4-5D6E-409C-BE32-E72D297353CC}">
              <c16:uniqueId val="{00000000-BA0D-4238-A185-79A547711F52}"/>
            </c:ext>
          </c:extLst>
        </c:ser>
        <c:dLbls>
          <c:showLegendKey val="0"/>
          <c:showVal val="0"/>
          <c:showCatName val="0"/>
          <c:showSerName val="0"/>
          <c:showPercent val="0"/>
          <c:showBubbleSize val="0"/>
        </c:dLbls>
        <c:gapWidth val="84"/>
        <c:overlap val="-27"/>
        <c:axId val="669952192"/>
        <c:axId val="669959736"/>
      </c:barChart>
      <c:dateAx>
        <c:axId val="669952192"/>
        <c:scaling>
          <c:orientation val="minMax"/>
          <c:max val="43971"/>
        </c:scaling>
        <c:delete val="0"/>
        <c:axPos val="b"/>
        <c:numFmt formatCode="d\-mmm"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9959736"/>
        <c:crosses val="autoZero"/>
        <c:auto val="1"/>
        <c:lblOffset val="100"/>
        <c:baseTimeUnit val="days"/>
      </c:dateAx>
      <c:valAx>
        <c:axId val="669959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ZA" sz="1400" b="1">
                    <a:solidFill>
                      <a:schemeClr val="tx1"/>
                    </a:solidFill>
                    <a:latin typeface="Arial" panose="020B0604020202020204" pitchFamily="34" charset="0"/>
                    <a:cs typeface="Arial" panose="020B0604020202020204" pitchFamily="34" charset="0"/>
                  </a:rPr>
                  <a:t>Number COVID-19</a:t>
                </a:r>
                <a:r>
                  <a:rPr lang="en-ZA" sz="1400" b="1" baseline="0">
                    <a:solidFill>
                      <a:schemeClr val="tx1"/>
                    </a:solidFill>
                    <a:latin typeface="Arial" panose="020B0604020202020204" pitchFamily="34" charset="0"/>
                    <a:cs typeface="Arial" panose="020B0604020202020204" pitchFamily="34" charset="0"/>
                  </a:rPr>
                  <a:t> cases</a:t>
                </a:r>
                <a:endParaRPr lang="en-ZA" sz="14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9952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'South Africa Dash'!$L$95</c:f>
              <c:strCache>
                <c:ptCount val="1"/>
                <c:pt idx="0">
                  <c:v>Cumulative Cases</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'South Africa Dash'!$K$96:$K$107</c:f>
              <c:strCache>
                <c:ptCount val="12"/>
                <c:pt idx="0">
                  <c:v>11-Mar</c:v>
                </c:pt>
                <c:pt idx="1">
                  <c:v>18-Mar</c:v>
                </c:pt>
                <c:pt idx="2">
                  <c:v>25-Mar</c:v>
                </c:pt>
                <c:pt idx="3">
                  <c:v>01-Apr</c:v>
                </c:pt>
                <c:pt idx="4">
                  <c:v>08-Apr</c:v>
                </c:pt>
                <c:pt idx="5">
                  <c:v>15-Apr</c:v>
                </c:pt>
                <c:pt idx="6">
                  <c:v>22-Apr</c:v>
                </c:pt>
                <c:pt idx="7">
                  <c:v>29-Apr</c:v>
                </c:pt>
                <c:pt idx="8">
                  <c:v>06-May</c:v>
                </c:pt>
                <c:pt idx="9">
                  <c:v>13-May</c:v>
                </c:pt>
                <c:pt idx="10">
                  <c:v>20-May</c:v>
                </c:pt>
                <c:pt idx="11">
                  <c:v>Previous 5 Days</c:v>
                </c:pt>
              </c:strCache>
            </c:strRef>
          </c:cat>
          <c:val>
            <c:numRef>
              <c:f>'South Africa Dash'!$L$96:$L$107</c:f>
              <c:numCache>
                <c:formatCode>0</c:formatCode>
                <c:ptCount val="12"/>
                <c:pt idx="0">
                  <c:v>4.8571428571428568</c:v>
                </c:pt>
                <c:pt idx="1">
                  <c:v>57.714285714285715</c:v>
                </c:pt>
                <c:pt idx="2">
                  <c:v>361.57142857142856</c:v>
                </c:pt>
                <c:pt idx="3">
                  <c:v>1231.8571428571429</c:v>
                </c:pt>
                <c:pt idx="4">
                  <c:v>1641</c:v>
                </c:pt>
                <c:pt idx="5">
                  <c:v>2189.7142857142858</c:v>
                </c:pt>
                <c:pt idx="6">
                  <c:v>3137.8571428571427</c:v>
                </c:pt>
                <c:pt idx="7">
                  <c:v>4602.1428571428569</c:v>
                </c:pt>
                <c:pt idx="8">
                  <c:v>6762.1428571428569</c:v>
                </c:pt>
                <c:pt idx="9">
                  <c:v>10091.142857142857</c:v>
                </c:pt>
                <c:pt idx="10">
                  <c:v>15395.428571428571</c:v>
                </c:pt>
                <c:pt idx="11">
                  <c:v>21359.4</c:v>
                </c:pt>
              </c:numCache>
            </c:numRef>
          </c:val>
          <c:extLst>
            <c:ext xmlns:c16="http://schemas.microsoft.com/office/drawing/2014/chart" uri="{C3380CC4-5D6E-409C-BE32-E72D297353CC}">
              <c16:uniqueId val="{00000000-2CEE-CF4A-94CF-838AE2549707}"/>
            </c:ext>
          </c:extLst>
        </c:ser>
        <c:dLbls>
          <c:showLegendKey val="0"/>
          <c:showVal val="0"/>
          <c:showCatName val="0"/>
          <c:showSerName val="0"/>
          <c:showPercent val="0"/>
          <c:showBubbleSize val="0"/>
        </c:dLbls>
        <c:gapWidth val="200"/>
        <c:axId val="1719624431"/>
        <c:axId val="1719747999"/>
      </c:barChart>
      <c:catAx>
        <c:axId val="171962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9747999"/>
        <c:crosses val="autoZero"/>
        <c:auto val="1"/>
        <c:lblAlgn val="ctr"/>
        <c:lblOffset val="100"/>
        <c:noMultiLvlLbl val="0"/>
      </c:catAx>
      <c:valAx>
        <c:axId val="17197479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962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'Cumulative Cases by Prov'!$A$4</c:f>
              <c:strCache>
                <c:ptCount val="1"/>
                <c:pt idx="0">
                  <c:v>Eastern Cape</c:v>
                </c:pt>
              </c:strCache>
            </c:strRef>
          </c:tx>
          <c:spPr>
            <a:solidFill>
              <a:srgbClr val="00B0F0"/>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Prov'!$B$4:$CE$4</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2</c:v>
                </c:pt>
                <c:pt idx="18">
                  <c:v>2</c:v>
                </c:pt>
                <c:pt idx="19">
                  <c:v>2</c:v>
                </c:pt>
                <c:pt idx="20">
                  <c:v>2</c:v>
                </c:pt>
                <c:pt idx="21">
                  <c:v>5</c:v>
                </c:pt>
                <c:pt idx="22">
                  <c:v>7</c:v>
                </c:pt>
                <c:pt idx="23">
                  <c:v>10</c:v>
                </c:pt>
                <c:pt idx="24">
                  <c:v>12</c:v>
                </c:pt>
                <c:pt idx="25">
                  <c:v>12</c:v>
                </c:pt>
                <c:pt idx="26">
                  <c:v>12</c:v>
                </c:pt>
                <c:pt idx="27">
                  <c:v>15</c:v>
                </c:pt>
                <c:pt idx="28">
                  <c:v>17</c:v>
                </c:pt>
                <c:pt idx="29">
                  <c:v>23</c:v>
                </c:pt>
                <c:pt idx="30">
                  <c:v>25</c:v>
                </c:pt>
                <c:pt idx="31">
                  <c:v>31</c:v>
                </c:pt>
                <c:pt idx="32">
                  <c:v>32</c:v>
                </c:pt>
                <c:pt idx="33">
                  <c:v>34</c:v>
                </c:pt>
                <c:pt idx="34">
                  <c:v>45</c:v>
                </c:pt>
                <c:pt idx="35">
                  <c:v>61</c:v>
                </c:pt>
                <c:pt idx="36">
                  <c:v>68</c:v>
                </c:pt>
                <c:pt idx="37">
                  <c:v>69</c:v>
                </c:pt>
                <c:pt idx="38">
                  <c:v>88</c:v>
                </c:pt>
                <c:pt idx="39">
                  <c:v>174</c:v>
                </c:pt>
                <c:pt idx="40">
                  <c:v>175</c:v>
                </c:pt>
                <c:pt idx="41">
                  <c:v>199</c:v>
                </c:pt>
                <c:pt idx="42">
                  <c:v>220</c:v>
                </c:pt>
                <c:pt idx="43">
                  <c:v>245</c:v>
                </c:pt>
                <c:pt idx="44">
                  <c:v>270</c:v>
                </c:pt>
                <c:pt idx="45">
                  <c:v>293</c:v>
                </c:pt>
                <c:pt idx="46">
                  <c:v>307</c:v>
                </c:pt>
                <c:pt idx="47">
                  <c:v>345</c:v>
                </c:pt>
                <c:pt idx="48">
                  <c:v>377</c:v>
                </c:pt>
                <c:pt idx="49">
                  <c:v>417</c:v>
                </c:pt>
                <c:pt idx="50">
                  <c:v>480</c:v>
                </c:pt>
                <c:pt idx="51">
                  <c:v>489</c:v>
                </c:pt>
                <c:pt idx="52">
                  <c:v>534</c:v>
                </c:pt>
                <c:pt idx="53">
                  <c:v>588</c:v>
                </c:pt>
                <c:pt idx="54">
                  <c:v>615</c:v>
                </c:pt>
                <c:pt idx="55">
                  <c:v>629</c:v>
                </c:pt>
                <c:pt idx="56">
                  <c:v>647</c:v>
                </c:pt>
                <c:pt idx="57">
                  <c:v>691</c:v>
                </c:pt>
                <c:pt idx="58">
                  <c:v>732</c:v>
                </c:pt>
                <c:pt idx="59">
                  <c:v>774</c:v>
                </c:pt>
                <c:pt idx="60">
                  <c:v>824</c:v>
                </c:pt>
                <c:pt idx="61">
                  <c:v>838</c:v>
                </c:pt>
                <c:pt idx="62">
                  <c:v>849</c:v>
                </c:pt>
                <c:pt idx="63">
                  <c:v>929</c:v>
                </c:pt>
                <c:pt idx="64">
                  <c:v>989</c:v>
                </c:pt>
                <c:pt idx="65">
                  <c:v>1078</c:v>
                </c:pt>
                <c:pt idx="66">
                  <c:v>1218</c:v>
                </c:pt>
                <c:pt idx="67">
                  <c:v>1356</c:v>
                </c:pt>
                <c:pt idx="68">
                  <c:v>1504</c:v>
                </c:pt>
                <c:pt idx="69">
                  <c:v>1534</c:v>
                </c:pt>
                <c:pt idx="70">
                  <c:v>1569</c:v>
                </c:pt>
                <c:pt idx="71">
                  <c:v>1662</c:v>
                </c:pt>
                <c:pt idx="72">
                  <c:v>1812</c:v>
                </c:pt>
                <c:pt idx="73">
                  <c:v>1936</c:v>
                </c:pt>
                <c:pt idx="74">
                  <c:v>2052</c:v>
                </c:pt>
                <c:pt idx="75">
                  <c:v>2135</c:v>
                </c:pt>
                <c:pt idx="76">
                  <c:v>2215</c:v>
                </c:pt>
                <c:pt idx="77">
                  <c:v>2324</c:v>
                </c:pt>
                <c:pt idx="78">
                  <c:v>2458</c:v>
                </c:pt>
                <c:pt idx="79">
                  <c:v>2569</c:v>
                </c:pt>
                <c:pt idx="80">
                  <c:v>2683</c:v>
                </c:pt>
                <c:pt idx="81">
                  <c:v>2748</c:v>
                </c:pt>
              </c:numCache>
            </c:numRef>
          </c:val>
          <c:extLst>
            <c:ext xmlns:c16="http://schemas.microsoft.com/office/drawing/2014/chart" uri="{C3380CC4-5D6E-409C-BE32-E72D297353CC}">
              <c16:uniqueId val="{00000000-DC6E-0F44-8897-9BFD932E3440}"/>
            </c:ext>
          </c:extLst>
        </c:ser>
        <c:ser>
          <c:idx val="1"/>
          <c:order val="1"/>
          <c:tx>
            <c:strRef>
              <c:f>'Cumulative Cases by Prov'!$A$5</c:f>
              <c:strCache>
                <c:ptCount val="1"/>
                <c:pt idx="0">
                  <c:v>Free State</c:v>
                </c:pt>
              </c:strCache>
            </c:strRef>
          </c:tx>
          <c:spPr>
            <a:solidFill>
              <a:schemeClr val="accent2"/>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Prov'!$B$5:$CE$5</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7</c:v>
                </c:pt>
                <c:pt idx="16">
                  <c:v>7</c:v>
                </c:pt>
                <c:pt idx="17">
                  <c:v>9</c:v>
                </c:pt>
                <c:pt idx="18">
                  <c:v>13</c:v>
                </c:pt>
                <c:pt idx="19">
                  <c:v>15</c:v>
                </c:pt>
                <c:pt idx="20">
                  <c:v>30</c:v>
                </c:pt>
                <c:pt idx="21">
                  <c:v>49</c:v>
                </c:pt>
                <c:pt idx="22">
                  <c:v>61</c:v>
                </c:pt>
                <c:pt idx="23">
                  <c:v>68</c:v>
                </c:pt>
                <c:pt idx="24">
                  <c:v>72</c:v>
                </c:pt>
                <c:pt idx="25">
                  <c:v>72</c:v>
                </c:pt>
                <c:pt idx="26">
                  <c:v>74</c:v>
                </c:pt>
                <c:pt idx="27">
                  <c:v>76</c:v>
                </c:pt>
                <c:pt idx="28">
                  <c:v>84</c:v>
                </c:pt>
                <c:pt idx="29">
                  <c:v>82</c:v>
                </c:pt>
                <c:pt idx="30">
                  <c:v>85</c:v>
                </c:pt>
                <c:pt idx="31">
                  <c:v>87</c:v>
                </c:pt>
                <c:pt idx="32">
                  <c:v>89</c:v>
                </c:pt>
                <c:pt idx="33">
                  <c:v>88</c:v>
                </c:pt>
                <c:pt idx="34">
                  <c:v>88</c:v>
                </c:pt>
                <c:pt idx="35">
                  <c:v>93</c:v>
                </c:pt>
                <c:pt idx="36">
                  <c:v>92</c:v>
                </c:pt>
                <c:pt idx="37">
                  <c:v>94</c:v>
                </c:pt>
                <c:pt idx="38">
                  <c:v>95</c:v>
                </c:pt>
                <c:pt idx="39">
                  <c:v>98</c:v>
                </c:pt>
                <c:pt idx="40">
                  <c:v>97</c:v>
                </c:pt>
                <c:pt idx="41">
                  <c:v>98</c:v>
                </c:pt>
                <c:pt idx="42">
                  <c:v>97</c:v>
                </c:pt>
                <c:pt idx="43">
                  <c:v>100</c:v>
                </c:pt>
                <c:pt idx="44">
                  <c:v>100</c:v>
                </c:pt>
                <c:pt idx="45">
                  <c:v>100</c:v>
                </c:pt>
                <c:pt idx="46">
                  <c:v>105</c:v>
                </c:pt>
                <c:pt idx="47">
                  <c:v>106</c:v>
                </c:pt>
                <c:pt idx="48">
                  <c:v>106</c:v>
                </c:pt>
                <c:pt idx="49">
                  <c:v>106</c:v>
                </c:pt>
                <c:pt idx="50">
                  <c:v>111</c:v>
                </c:pt>
                <c:pt idx="51">
                  <c:v>110</c:v>
                </c:pt>
                <c:pt idx="52">
                  <c:v>110</c:v>
                </c:pt>
                <c:pt idx="53">
                  <c:v>111</c:v>
                </c:pt>
                <c:pt idx="54">
                  <c:v>113</c:v>
                </c:pt>
                <c:pt idx="55">
                  <c:v>113</c:v>
                </c:pt>
                <c:pt idx="56">
                  <c:v>116</c:v>
                </c:pt>
                <c:pt idx="57">
                  <c:v>118</c:v>
                </c:pt>
                <c:pt idx="58">
                  <c:v>121</c:v>
                </c:pt>
                <c:pt idx="59">
                  <c:v>122</c:v>
                </c:pt>
                <c:pt idx="60">
                  <c:v>128</c:v>
                </c:pt>
                <c:pt idx="61">
                  <c:v>129</c:v>
                </c:pt>
                <c:pt idx="62">
                  <c:v>130</c:v>
                </c:pt>
                <c:pt idx="63">
                  <c:v>132</c:v>
                </c:pt>
                <c:pt idx="64">
                  <c:v>133</c:v>
                </c:pt>
                <c:pt idx="65">
                  <c:v>134</c:v>
                </c:pt>
                <c:pt idx="66">
                  <c:v>135</c:v>
                </c:pt>
                <c:pt idx="67">
                  <c:v>135</c:v>
                </c:pt>
                <c:pt idx="68">
                  <c:v>136</c:v>
                </c:pt>
                <c:pt idx="69">
                  <c:v>138</c:v>
                </c:pt>
                <c:pt idx="70">
                  <c:v>145</c:v>
                </c:pt>
                <c:pt idx="71">
                  <c:v>151</c:v>
                </c:pt>
                <c:pt idx="72">
                  <c:v>153</c:v>
                </c:pt>
                <c:pt idx="73">
                  <c:v>158</c:v>
                </c:pt>
                <c:pt idx="74">
                  <c:v>163</c:v>
                </c:pt>
                <c:pt idx="75">
                  <c:v>168</c:v>
                </c:pt>
                <c:pt idx="76">
                  <c:v>180</c:v>
                </c:pt>
                <c:pt idx="77">
                  <c:v>182</c:v>
                </c:pt>
                <c:pt idx="78">
                  <c:v>186</c:v>
                </c:pt>
                <c:pt idx="79">
                  <c:v>196</c:v>
                </c:pt>
                <c:pt idx="80">
                  <c:v>202</c:v>
                </c:pt>
                <c:pt idx="81">
                  <c:v>208</c:v>
                </c:pt>
              </c:numCache>
            </c:numRef>
          </c:val>
          <c:extLst>
            <c:ext xmlns:c16="http://schemas.microsoft.com/office/drawing/2014/chart" uri="{C3380CC4-5D6E-409C-BE32-E72D297353CC}">
              <c16:uniqueId val="{00000001-DC6E-0F44-8897-9BFD932E3440}"/>
            </c:ext>
          </c:extLst>
        </c:ser>
        <c:ser>
          <c:idx val="2"/>
          <c:order val="2"/>
          <c:tx>
            <c:strRef>
              <c:f>'Cumulative Cases by Prov'!$A$6</c:f>
              <c:strCache>
                <c:ptCount val="1"/>
                <c:pt idx="0">
                  <c:v>Gauteng</c:v>
                </c:pt>
              </c:strCache>
            </c:strRef>
          </c:tx>
          <c:spPr>
            <a:solidFill>
              <a:srgbClr val="7030A0"/>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Prov'!$B$6:$CE$6</c:f>
              <c:numCache>
                <c:formatCode>General</c:formatCode>
                <c:ptCount val="82"/>
                <c:pt idx="0">
                  <c:v>0</c:v>
                </c:pt>
                <c:pt idx="1">
                  <c:v>0</c:v>
                </c:pt>
                <c:pt idx="2">
                  <c:v>1</c:v>
                </c:pt>
                <c:pt idx="3">
                  <c:v>1</c:v>
                </c:pt>
                <c:pt idx="4">
                  <c:v>1</c:v>
                </c:pt>
                <c:pt idx="5">
                  <c:v>1</c:v>
                </c:pt>
                <c:pt idx="6">
                  <c:v>5</c:v>
                </c:pt>
                <c:pt idx="7">
                  <c:v>5</c:v>
                </c:pt>
                <c:pt idx="8">
                  <c:v>10</c:v>
                </c:pt>
                <c:pt idx="9">
                  <c:v>17</c:v>
                </c:pt>
                <c:pt idx="10">
                  <c:v>24</c:v>
                </c:pt>
                <c:pt idx="11">
                  <c:v>31</c:v>
                </c:pt>
                <c:pt idx="12">
                  <c:v>45</c:v>
                </c:pt>
                <c:pt idx="13">
                  <c:v>61</c:v>
                </c:pt>
                <c:pt idx="14">
                  <c:v>75</c:v>
                </c:pt>
                <c:pt idx="15">
                  <c:v>109</c:v>
                </c:pt>
                <c:pt idx="16">
                  <c:v>125</c:v>
                </c:pt>
                <c:pt idx="17">
                  <c:v>132</c:v>
                </c:pt>
                <c:pt idx="18">
                  <c:v>207</c:v>
                </c:pt>
                <c:pt idx="19">
                  <c:v>302</c:v>
                </c:pt>
                <c:pt idx="20">
                  <c:v>319</c:v>
                </c:pt>
                <c:pt idx="21">
                  <c:v>409</c:v>
                </c:pt>
                <c:pt idx="22">
                  <c:v>485</c:v>
                </c:pt>
                <c:pt idx="23">
                  <c:v>533</c:v>
                </c:pt>
                <c:pt idx="24">
                  <c:v>584</c:v>
                </c:pt>
                <c:pt idx="25">
                  <c:v>618</c:v>
                </c:pt>
                <c:pt idx="26">
                  <c:v>633</c:v>
                </c:pt>
                <c:pt idx="27">
                  <c:v>645</c:v>
                </c:pt>
                <c:pt idx="28">
                  <c:v>663</c:v>
                </c:pt>
                <c:pt idx="29">
                  <c:v>674</c:v>
                </c:pt>
                <c:pt idx="30">
                  <c:v>693</c:v>
                </c:pt>
                <c:pt idx="31">
                  <c:v>704</c:v>
                </c:pt>
                <c:pt idx="32">
                  <c:v>713</c:v>
                </c:pt>
                <c:pt idx="33">
                  <c:v>753</c:v>
                </c:pt>
                <c:pt idx="34">
                  <c:v>782</c:v>
                </c:pt>
                <c:pt idx="35">
                  <c:v>789</c:v>
                </c:pt>
                <c:pt idx="36">
                  <c:v>802</c:v>
                </c:pt>
                <c:pt idx="37">
                  <c:v>814</c:v>
                </c:pt>
                <c:pt idx="38">
                  <c:v>860</c:v>
                </c:pt>
                <c:pt idx="39">
                  <c:v>909</c:v>
                </c:pt>
                <c:pt idx="40">
                  <c:v>906</c:v>
                </c:pt>
                <c:pt idx="41">
                  <c:v>928</c:v>
                </c:pt>
                <c:pt idx="42">
                  <c:v>974</c:v>
                </c:pt>
                <c:pt idx="43">
                  <c:v>1020</c:v>
                </c:pt>
                <c:pt idx="44">
                  <c:v>1103</c:v>
                </c:pt>
                <c:pt idx="45">
                  <c:v>1148</c:v>
                </c:pt>
                <c:pt idx="46">
                  <c:v>1178</c:v>
                </c:pt>
                <c:pt idx="47">
                  <c:v>1199</c:v>
                </c:pt>
                <c:pt idx="48">
                  <c:v>1224</c:v>
                </c:pt>
                <c:pt idx="49">
                  <c:v>1253</c:v>
                </c:pt>
                <c:pt idx="50">
                  <c:v>1280</c:v>
                </c:pt>
                <c:pt idx="51">
                  <c:v>1303</c:v>
                </c:pt>
                <c:pt idx="52">
                  <c:v>1330</c:v>
                </c:pt>
                <c:pt idx="53">
                  <c:v>1352</c:v>
                </c:pt>
                <c:pt idx="54">
                  <c:v>1377</c:v>
                </c:pt>
                <c:pt idx="55">
                  <c:v>1408</c:v>
                </c:pt>
                <c:pt idx="56">
                  <c:v>1442</c:v>
                </c:pt>
                <c:pt idx="57">
                  <c:v>1507</c:v>
                </c:pt>
                <c:pt idx="58">
                  <c:v>1598</c:v>
                </c:pt>
                <c:pt idx="59">
                  <c:v>1624</c:v>
                </c:pt>
                <c:pt idx="60">
                  <c:v>1662</c:v>
                </c:pt>
                <c:pt idx="61">
                  <c:v>1697</c:v>
                </c:pt>
                <c:pt idx="62">
                  <c:v>1720</c:v>
                </c:pt>
                <c:pt idx="63">
                  <c:v>1804</c:v>
                </c:pt>
                <c:pt idx="64">
                  <c:v>1850</c:v>
                </c:pt>
                <c:pt idx="65">
                  <c:v>1910</c:v>
                </c:pt>
                <c:pt idx="66">
                  <c:v>1952</c:v>
                </c:pt>
                <c:pt idx="67">
                  <c:v>1971</c:v>
                </c:pt>
                <c:pt idx="68">
                  <c:v>2013</c:v>
                </c:pt>
                <c:pt idx="69">
                  <c:v>2074</c:v>
                </c:pt>
                <c:pt idx="70">
                  <c:v>2135</c:v>
                </c:pt>
                <c:pt idx="71">
                  <c:v>2210</c:v>
                </c:pt>
                <c:pt idx="72">
                  <c:v>2262</c:v>
                </c:pt>
                <c:pt idx="73">
                  <c:v>2329</c:v>
                </c:pt>
                <c:pt idx="74">
                  <c:v>2343</c:v>
                </c:pt>
                <c:pt idx="75">
                  <c:v>2361</c:v>
                </c:pt>
                <c:pt idx="76">
                  <c:v>2400</c:v>
                </c:pt>
                <c:pt idx="77">
                  <c:v>2457</c:v>
                </c:pt>
                <c:pt idx="78">
                  <c:v>2522</c:v>
                </c:pt>
                <c:pt idx="79">
                  <c:v>2633</c:v>
                </c:pt>
                <c:pt idx="80">
                  <c:v>2770</c:v>
                </c:pt>
                <c:pt idx="81">
                  <c:v>2993</c:v>
                </c:pt>
              </c:numCache>
            </c:numRef>
          </c:val>
          <c:extLst>
            <c:ext xmlns:c16="http://schemas.microsoft.com/office/drawing/2014/chart" uri="{C3380CC4-5D6E-409C-BE32-E72D297353CC}">
              <c16:uniqueId val="{00000002-DC6E-0F44-8897-9BFD932E3440}"/>
            </c:ext>
          </c:extLst>
        </c:ser>
        <c:ser>
          <c:idx val="3"/>
          <c:order val="3"/>
          <c:tx>
            <c:strRef>
              <c:f>'Cumulative Cases by Prov'!$A$7</c:f>
              <c:strCache>
                <c:ptCount val="1"/>
                <c:pt idx="0">
                  <c:v>KwaZulu-Natal</c:v>
                </c:pt>
              </c:strCache>
            </c:strRef>
          </c:tx>
          <c:spPr>
            <a:solidFill>
              <a:schemeClr val="accent4"/>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Prov'!$B$7:$CE$7</c:f>
              <c:numCache>
                <c:formatCode>General</c:formatCode>
                <c:ptCount val="82"/>
                <c:pt idx="0">
                  <c:v>1</c:v>
                </c:pt>
                <c:pt idx="1">
                  <c:v>1</c:v>
                </c:pt>
                <c:pt idx="2">
                  <c:v>1</c:v>
                </c:pt>
                <c:pt idx="3">
                  <c:v>2</c:v>
                </c:pt>
                <c:pt idx="4">
                  <c:v>6</c:v>
                </c:pt>
                <c:pt idx="5">
                  <c:v>6</c:v>
                </c:pt>
                <c:pt idx="6">
                  <c:v>7</c:v>
                </c:pt>
                <c:pt idx="7">
                  <c:v>7</c:v>
                </c:pt>
                <c:pt idx="8">
                  <c:v>10</c:v>
                </c:pt>
                <c:pt idx="9">
                  <c:v>11</c:v>
                </c:pt>
                <c:pt idx="10">
                  <c:v>12</c:v>
                </c:pt>
                <c:pt idx="11">
                  <c:v>12</c:v>
                </c:pt>
                <c:pt idx="12">
                  <c:v>16</c:v>
                </c:pt>
                <c:pt idx="13">
                  <c:v>19</c:v>
                </c:pt>
                <c:pt idx="14">
                  <c:v>23</c:v>
                </c:pt>
                <c:pt idx="15">
                  <c:v>24</c:v>
                </c:pt>
                <c:pt idx="16">
                  <c:v>27</c:v>
                </c:pt>
                <c:pt idx="17">
                  <c:v>36</c:v>
                </c:pt>
                <c:pt idx="18">
                  <c:v>60</c:v>
                </c:pt>
                <c:pt idx="19">
                  <c:v>80</c:v>
                </c:pt>
                <c:pt idx="20">
                  <c:v>91</c:v>
                </c:pt>
                <c:pt idx="21">
                  <c:v>134</c:v>
                </c:pt>
                <c:pt idx="22">
                  <c:v>133</c:v>
                </c:pt>
                <c:pt idx="23">
                  <c:v>156</c:v>
                </c:pt>
                <c:pt idx="24">
                  <c:v>167</c:v>
                </c:pt>
                <c:pt idx="25">
                  <c:v>171</c:v>
                </c:pt>
                <c:pt idx="26">
                  <c:v>179</c:v>
                </c:pt>
                <c:pt idx="27">
                  <c:v>186</c:v>
                </c:pt>
                <c:pt idx="28">
                  <c:v>206</c:v>
                </c:pt>
                <c:pt idx="29">
                  <c:v>213</c:v>
                </c:pt>
                <c:pt idx="30">
                  <c:v>232</c:v>
                </c:pt>
                <c:pt idx="31">
                  <c:v>246</c:v>
                </c:pt>
                <c:pt idx="32">
                  <c:v>257</c:v>
                </c:pt>
                <c:pt idx="33">
                  <c:v>317</c:v>
                </c:pt>
                <c:pt idx="34">
                  <c:v>354</c:v>
                </c:pt>
                <c:pt idx="35">
                  <c:v>389</c:v>
                </c:pt>
                <c:pt idx="36">
                  <c:v>410</c:v>
                </c:pt>
                <c:pt idx="37">
                  <c:v>418</c:v>
                </c:pt>
                <c:pt idx="38">
                  <c:v>446</c:v>
                </c:pt>
                <c:pt idx="39">
                  <c:v>489</c:v>
                </c:pt>
                <c:pt idx="40">
                  <c:v>490</c:v>
                </c:pt>
                <c:pt idx="41">
                  <c:v>521</c:v>
                </c:pt>
                <c:pt idx="42">
                  <c:v>541</c:v>
                </c:pt>
                <c:pt idx="43">
                  <c:v>591</c:v>
                </c:pt>
                <c:pt idx="44">
                  <c:v>604</c:v>
                </c:pt>
                <c:pt idx="45">
                  <c:v>617</c:v>
                </c:pt>
                <c:pt idx="46">
                  <c:v>638</c:v>
                </c:pt>
                <c:pt idx="47">
                  <c:v>671</c:v>
                </c:pt>
                <c:pt idx="48">
                  <c:v>758</c:v>
                </c:pt>
                <c:pt idx="49">
                  <c:v>807</c:v>
                </c:pt>
                <c:pt idx="50">
                  <c:v>841</c:v>
                </c:pt>
                <c:pt idx="51">
                  <c:v>847</c:v>
                </c:pt>
                <c:pt idx="52">
                  <c:v>863</c:v>
                </c:pt>
                <c:pt idx="53">
                  <c:v>902</c:v>
                </c:pt>
                <c:pt idx="54">
                  <c:v>919</c:v>
                </c:pt>
                <c:pt idx="55">
                  <c:v>956</c:v>
                </c:pt>
                <c:pt idx="56">
                  <c:v>980</c:v>
                </c:pt>
                <c:pt idx="57">
                  <c:v>1006</c:v>
                </c:pt>
                <c:pt idx="58">
                  <c:v>1051</c:v>
                </c:pt>
                <c:pt idx="59">
                  <c:v>1076</c:v>
                </c:pt>
                <c:pt idx="60">
                  <c:v>1112</c:v>
                </c:pt>
                <c:pt idx="61">
                  <c:v>1142</c:v>
                </c:pt>
                <c:pt idx="62">
                  <c:v>1188</c:v>
                </c:pt>
                <c:pt idx="63">
                  <c:v>1204</c:v>
                </c:pt>
                <c:pt idx="64">
                  <c:v>1254</c:v>
                </c:pt>
                <c:pt idx="65">
                  <c:v>1308</c:v>
                </c:pt>
                <c:pt idx="66">
                  <c:v>1353</c:v>
                </c:pt>
                <c:pt idx="67">
                  <c:v>1372</c:v>
                </c:pt>
                <c:pt idx="68">
                  <c:v>1394</c:v>
                </c:pt>
                <c:pt idx="69">
                  <c:v>1413</c:v>
                </c:pt>
                <c:pt idx="70">
                  <c:v>1444</c:v>
                </c:pt>
                <c:pt idx="71">
                  <c:v>1482</c:v>
                </c:pt>
                <c:pt idx="72">
                  <c:v>1498</c:v>
                </c:pt>
                <c:pt idx="73">
                  <c:v>1543</c:v>
                </c:pt>
                <c:pt idx="74">
                  <c:v>1567</c:v>
                </c:pt>
                <c:pt idx="75">
                  <c:v>1616</c:v>
                </c:pt>
                <c:pt idx="76">
                  <c:v>1650</c:v>
                </c:pt>
                <c:pt idx="77">
                  <c:v>1693</c:v>
                </c:pt>
                <c:pt idx="78">
                  <c:v>1736</c:v>
                </c:pt>
                <c:pt idx="79">
                  <c:v>1777</c:v>
                </c:pt>
                <c:pt idx="80">
                  <c:v>1814</c:v>
                </c:pt>
                <c:pt idx="81">
                  <c:v>1882</c:v>
                </c:pt>
              </c:numCache>
            </c:numRef>
          </c:val>
          <c:extLst>
            <c:ext xmlns:c16="http://schemas.microsoft.com/office/drawing/2014/chart" uri="{C3380CC4-5D6E-409C-BE32-E72D297353CC}">
              <c16:uniqueId val="{00000003-DC6E-0F44-8897-9BFD932E3440}"/>
            </c:ext>
          </c:extLst>
        </c:ser>
        <c:ser>
          <c:idx val="4"/>
          <c:order val="4"/>
          <c:tx>
            <c:strRef>
              <c:f>'Cumulative Cases by Prov'!$A$8</c:f>
              <c:strCache>
                <c:ptCount val="1"/>
                <c:pt idx="0">
                  <c:v>Limpopo</c:v>
                </c:pt>
              </c:strCache>
            </c:strRef>
          </c:tx>
          <c:spPr>
            <a:solidFill>
              <a:schemeClr val="accent5"/>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Prov'!$B$8:$CE$8</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1</c:v>
                </c:pt>
                <c:pt idx="17">
                  <c:v>1</c:v>
                </c:pt>
                <c:pt idx="18">
                  <c:v>4</c:v>
                </c:pt>
                <c:pt idx="19">
                  <c:v>4</c:v>
                </c:pt>
                <c:pt idx="20">
                  <c:v>4</c:v>
                </c:pt>
                <c:pt idx="21">
                  <c:v>6</c:v>
                </c:pt>
                <c:pt idx="22">
                  <c:v>9</c:v>
                </c:pt>
                <c:pt idx="23">
                  <c:v>11</c:v>
                </c:pt>
                <c:pt idx="24">
                  <c:v>12</c:v>
                </c:pt>
                <c:pt idx="25">
                  <c:v>11</c:v>
                </c:pt>
                <c:pt idx="26">
                  <c:v>14</c:v>
                </c:pt>
                <c:pt idx="27">
                  <c:v>14</c:v>
                </c:pt>
                <c:pt idx="28">
                  <c:v>16</c:v>
                </c:pt>
                <c:pt idx="29">
                  <c:v>18</c:v>
                </c:pt>
                <c:pt idx="30">
                  <c:v>18</c:v>
                </c:pt>
                <c:pt idx="31">
                  <c:v>19</c:v>
                </c:pt>
                <c:pt idx="32">
                  <c:v>19</c:v>
                </c:pt>
                <c:pt idx="33">
                  <c:v>19</c:v>
                </c:pt>
                <c:pt idx="34">
                  <c:v>21</c:v>
                </c:pt>
                <c:pt idx="35">
                  <c:v>22</c:v>
                </c:pt>
                <c:pt idx="36">
                  <c:v>23</c:v>
                </c:pt>
                <c:pt idx="37">
                  <c:v>23</c:v>
                </c:pt>
                <c:pt idx="38">
                  <c:v>23</c:v>
                </c:pt>
                <c:pt idx="39">
                  <c:v>24</c:v>
                </c:pt>
                <c:pt idx="40">
                  <c:v>25</c:v>
                </c:pt>
                <c:pt idx="41">
                  <c:v>25</c:v>
                </c:pt>
                <c:pt idx="42">
                  <c:v>26</c:v>
                </c:pt>
                <c:pt idx="43">
                  <c:v>26</c:v>
                </c:pt>
                <c:pt idx="44">
                  <c:v>26</c:v>
                </c:pt>
                <c:pt idx="45">
                  <c:v>27</c:v>
                </c:pt>
                <c:pt idx="46">
                  <c:v>27</c:v>
                </c:pt>
                <c:pt idx="47">
                  <c:v>27</c:v>
                </c:pt>
                <c:pt idx="48">
                  <c:v>27</c:v>
                </c:pt>
                <c:pt idx="49">
                  <c:v>27</c:v>
                </c:pt>
                <c:pt idx="50">
                  <c:v>29</c:v>
                </c:pt>
                <c:pt idx="51">
                  <c:v>31</c:v>
                </c:pt>
                <c:pt idx="52">
                  <c:v>31</c:v>
                </c:pt>
                <c:pt idx="53">
                  <c:v>31</c:v>
                </c:pt>
                <c:pt idx="54">
                  <c:v>31</c:v>
                </c:pt>
                <c:pt idx="55">
                  <c:v>31</c:v>
                </c:pt>
                <c:pt idx="56">
                  <c:v>32</c:v>
                </c:pt>
                <c:pt idx="57">
                  <c:v>34</c:v>
                </c:pt>
                <c:pt idx="58">
                  <c:v>36</c:v>
                </c:pt>
                <c:pt idx="59">
                  <c:v>37</c:v>
                </c:pt>
                <c:pt idx="60">
                  <c:v>39</c:v>
                </c:pt>
                <c:pt idx="61">
                  <c:v>39</c:v>
                </c:pt>
                <c:pt idx="62">
                  <c:v>40</c:v>
                </c:pt>
                <c:pt idx="63">
                  <c:v>42</c:v>
                </c:pt>
                <c:pt idx="64">
                  <c:v>44</c:v>
                </c:pt>
                <c:pt idx="65">
                  <c:v>51</c:v>
                </c:pt>
                <c:pt idx="66">
                  <c:v>54</c:v>
                </c:pt>
                <c:pt idx="67">
                  <c:v>54</c:v>
                </c:pt>
                <c:pt idx="68">
                  <c:v>54</c:v>
                </c:pt>
                <c:pt idx="69">
                  <c:v>54</c:v>
                </c:pt>
                <c:pt idx="70">
                  <c:v>55</c:v>
                </c:pt>
                <c:pt idx="71">
                  <c:v>57</c:v>
                </c:pt>
                <c:pt idx="72">
                  <c:v>59</c:v>
                </c:pt>
                <c:pt idx="73">
                  <c:v>77</c:v>
                </c:pt>
                <c:pt idx="74">
                  <c:v>88</c:v>
                </c:pt>
                <c:pt idx="75">
                  <c:v>94</c:v>
                </c:pt>
                <c:pt idx="76">
                  <c:v>93</c:v>
                </c:pt>
                <c:pt idx="77">
                  <c:v>119</c:v>
                </c:pt>
                <c:pt idx="78">
                  <c:v>122</c:v>
                </c:pt>
                <c:pt idx="79">
                  <c:v>124</c:v>
                </c:pt>
                <c:pt idx="80">
                  <c:v>128</c:v>
                </c:pt>
                <c:pt idx="81">
                  <c:v>132</c:v>
                </c:pt>
              </c:numCache>
            </c:numRef>
          </c:val>
          <c:extLst>
            <c:ext xmlns:c16="http://schemas.microsoft.com/office/drawing/2014/chart" uri="{C3380CC4-5D6E-409C-BE32-E72D297353CC}">
              <c16:uniqueId val="{00000004-DC6E-0F44-8897-9BFD932E3440}"/>
            </c:ext>
          </c:extLst>
        </c:ser>
        <c:ser>
          <c:idx val="5"/>
          <c:order val="5"/>
          <c:tx>
            <c:strRef>
              <c:f>'Cumulative Cases by Prov'!$A$9</c:f>
              <c:strCache>
                <c:ptCount val="1"/>
                <c:pt idx="0">
                  <c:v>Mpumalanga</c:v>
                </c:pt>
              </c:strCache>
            </c:strRef>
          </c:tx>
          <c:spPr>
            <a:solidFill>
              <a:schemeClr val="accent6"/>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Prov'!$B$9:$CE$9</c:f>
              <c:numCache>
                <c:formatCode>General</c:formatCode>
                <c:ptCount val="82"/>
                <c:pt idx="0">
                  <c:v>0</c:v>
                </c:pt>
                <c:pt idx="1">
                  <c:v>0</c:v>
                </c:pt>
                <c:pt idx="2">
                  <c:v>0</c:v>
                </c:pt>
                <c:pt idx="3">
                  <c:v>0</c:v>
                </c:pt>
                <c:pt idx="4">
                  <c:v>0</c:v>
                </c:pt>
                <c:pt idx="5">
                  <c:v>0</c:v>
                </c:pt>
                <c:pt idx="6">
                  <c:v>0</c:v>
                </c:pt>
                <c:pt idx="7">
                  <c:v>0</c:v>
                </c:pt>
                <c:pt idx="8">
                  <c:v>1</c:v>
                </c:pt>
                <c:pt idx="9">
                  <c:v>1</c:v>
                </c:pt>
                <c:pt idx="10">
                  <c:v>1</c:v>
                </c:pt>
                <c:pt idx="11">
                  <c:v>2</c:v>
                </c:pt>
                <c:pt idx="12">
                  <c:v>2</c:v>
                </c:pt>
                <c:pt idx="13">
                  <c:v>4</c:v>
                </c:pt>
                <c:pt idx="14">
                  <c:v>5</c:v>
                </c:pt>
                <c:pt idx="15">
                  <c:v>5</c:v>
                </c:pt>
                <c:pt idx="16">
                  <c:v>5</c:v>
                </c:pt>
                <c:pt idx="17">
                  <c:v>6</c:v>
                </c:pt>
                <c:pt idx="18">
                  <c:v>9</c:v>
                </c:pt>
                <c:pt idx="19">
                  <c:v>8</c:v>
                </c:pt>
                <c:pt idx="20">
                  <c:v>8</c:v>
                </c:pt>
                <c:pt idx="21">
                  <c:v>9</c:v>
                </c:pt>
                <c:pt idx="22">
                  <c:v>9</c:v>
                </c:pt>
                <c:pt idx="23">
                  <c:v>10</c:v>
                </c:pt>
                <c:pt idx="24">
                  <c:v>11</c:v>
                </c:pt>
                <c:pt idx="25">
                  <c:v>11</c:v>
                </c:pt>
                <c:pt idx="26">
                  <c:v>12</c:v>
                </c:pt>
                <c:pt idx="27">
                  <c:v>12</c:v>
                </c:pt>
                <c:pt idx="28">
                  <c:v>13</c:v>
                </c:pt>
                <c:pt idx="29">
                  <c:v>15</c:v>
                </c:pt>
                <c:pt idx="30">
                  <c:v>18</c:v>
                </c:pt>
                <c:pt idx="31">
                  <c:v>18</c:v>
                </c:pt>
                <c:pt idx="32">
                  <c:v>18</c:v>
                </c:pt>
                <c:pt idx="33">
                  <c:v>18</c:v>
                </c:pt>
                <c:pt idx="34">
                  <c:v>21</c:v>
                </c:pt>
                <c:pt idx="35">
                  <c:v>20</c:v>
                </c:pt>
                <c:pt idx="36">
                  <c:v>20</c:v>
                </c:pt>
                <c:pt idx="37">
                  <c:v>21</c:v>
                </c:pt>
                <c:pt idx="38">
                  <c:v>21</c:v>
                </c:pt>
                <c:pt idx="39">
                  <c:v>22</c:v>
                </c:pt>
                <c:pt idx="40">
                  <c:v>22</c:v>
                </c:pt>
                <c:pt idx="41">
                  <c:v>22</c:v>
                </c:pt>
                <c:pt idx="42">
                  <c:v>22</c:v>
                </c:pt>
                <c:pt idx="43">
                  <c:v>23</c:v>
                </c:pt>
                <c:pt idx="44">
                  <c:v>23</c:v>
                </c:pt>
                <c:pt idx="45">
                  <c:v>23</c:v>
                </c:pt>
                <c:pt idx="46">
                  <c:v>23</c:v>
                </c:pt>
                <c:pt idx="47">
                  <c:v>24</c:v>
                </c:pt>
                <c:pt idx="48">
                  <c:v>23</c:v>
                </c:pt>
                <c:pt idx="49">
                  <c:v>23</c:v>
                </c:pt>
                <c:pt idx="50">
                  <c:v>23</c:v>
                </c:pt>
                <c:pt idx="51">
                  <c:v>23</c:v>
                </c:pt>
                <c:pt idx="52">
                  <c:v>23</c:v>
                </c:pt>
                <c:pt idx="53">
                  <c:v>24</c:v>
                </c:pt>
                <c:pt idx="54">
                  <c:v>24</c:v>
                </c:pt>
                <c:pt idx="55">
                  <c:v>31</c:v>
                </c:pt>
                <c:pt idx="56">
                  <c:v>35</c:v>
                </c:pt>
                <c:pt idx="57">
                  <c:v>35</c:v>
                </c:pt>
                <c:pt idx="58">
                  <c:v>40</c:v>
                </c:pt>
                <c:pt idx="59">
                  <c:v>47</c:v>
                </c:pt>
                <c:pt idx="60">
                  <c:v>50</c:v>
                </c:pt>
                <c:pt idx="61">
                  <c:v>56</c:v>
                </c:pt>
                <c:pt idx="62">
                  <c:v>57</c:v>
                </c:pt>
                <c:pt idx="63">
                  <c:v>58</c:v>
                </c:pt>
                <c:pt idx="64">
                  <c:v>60</c:v>
                </c:pt>
                <c:pt idx="65">
                  <c:v>61</c:v>
                </c:pt>
                <c:pt idx="66">
                  <c:v>61</c:v>
                </c:pt>
                <c:pt idx="67">
                  <c:v>63</c:v>
                </c:pt>
                <c:pt idx="68">
                  <c:v>63</c:v>
                </c:pt>
                <c:pt idx="69">
                  <c:v>66</c:v>
                </c:pt>
                <c:pt idx="70">
                  <c:v>67</c:v>
                </c:pt>
                <c:pt idx="71">
                  <c:v>67</c:v>
                </c:pt>
                <c:pt idx="72">
                  <c:v>68</c:v>
                </c:pt>
                <c:pt idx="73">
                  <c:v>71</c:v>
                </c:pt>
                <c:pt idx="74">
                  <c:v>76</c:v>
                </c:pt>
                <c:pt idx="75">
                  <c:v>78</c:v>
                </c:pt>
                <c:pt idx="76">
                  <c:v>93</c:v>
                </c:pt>
                <c:pt idx="77">
                  <c:v>93</c:v>
                </c:pt>
                <c:pt idx="78">
                  <c:v>94</c:v>
                </c:pt>
                <c:pt idx="79">
                  <c:v>97</c:v>
                </c:pt>
                <c:pt idx="80">
                  <c:v>101</c:v>
                </c:pt>
                <c:pt idx="81">
                  <c:v>102</c:v>
                </c:pt>
              </c:numCache>
            </c:numRef>
          </c:val>
          <c:extLst>
            <c:ext xmlns:c16="http://schemas.microsoft.com/office/drawing/2014/chart" uri="{C3380CC4-5D6E-409C-BE32-E72D297353CC}">
              <c16:uniqueId val="{00000005-DC6E-0F44-8897-9BFD932E3440}"/>
            </c:ext>
          </c:extLst>
        </c:ser>
        <c:ser>
          <c:idx val="6"/>
          <c:order val="6"/>
          <c:tx>
            <c:strRef>
              <c:f>'Cumulative Cases by Prov'!$A$10</c:f>
              <c:strCache>
                <c:ptCount val="1"/>
                <c:pt idx="0">
                  <c:v>North West</c:v>
                </c:pt>
              </c:strCache>
            </c:strRef>
          </c:tx>
          <c:spPr>
            <a:solidFill>
              <a:schemeClr val="accent1">
                <a:lumMod val="60000"/>
              </a:schemeClr>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Prov'!$B$10:$CE$10</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8">
                  <c:v>4</c:v>
                </c:pt>
                <c:pt idx="19">
                  <c:v>5</c:v>
                </c:pt>
                <c:pt idx="20">
                  <c:v>5</c:v>
                </c:pt>
                <c:pt idx="21">
                  <c:v>4</c:v>
                </c:pt>
                <c:pt idx="22">
                  <c:v>6</c:v>
                </c:pt>
                <c:pt idx="23">
                  <c:v>5</c:v>
                </c:pt>
                <c:pt idx="24">
                  <c:v>6</c:v>
                </c:pt>
                <c:pt idx="25">
                  <c:v>3</c:v>
                </c:pt>
                <c:pt idx="26">
                  <c:v>6</c:v>
                </c:pt>
                <c:pt idx="27">
                  <c:v>9</c:v>
                </c:pt>
                <c:pt idx="28">
                  <c:v>9</c:v>
                </c:pt>
                <c:pt idx="29">
                  <c:v>11</c:v>
                </c:pt>
                <c:pt idx="30">
                  <c:v>11</c:v>
                </c:pt>
                <c:pt idx="31">
                  <c:v>11</c:v>
                </c:pt>
                <c:pt idx="32">
                  <c:v>11</c:v>
                </c:pt>
                <c:pt idx="33">
                  <c:v>13</c:v>
                </c:pt>
                <c:pt idx="34">
                  <c:v>15</c:v>
                </c:pt>
                <c:pt idx="35">
                  <c:v>17</c:v>
                </c:pt>
                <c:pt idx="36">
                  <c:v>17</c:v>
                </c:pt>
                <c:pt idx="37">
                  <c:v>17</c:v>
                </c:pt>
                <c:pt idx="38">
                  <c:v>22</c:v>
                </c:pt>
                <c:pt idx="39">
                  <c:v>22</c:v>
                </c:pt>
                <c:pt idx="40">
                  <c:v>22</c:v>
                </c:pt>
                <c:pt idx="41">
                  <c:v>23</c:v>
                </c:pt>
                <c:pt idx="42">
                  <c:v>24</c:v>
                </c:pt>
                <c:pt idx="43">
                  <c:v>23</c:v>
                </c:pt>
                <c:pt idx="44">
                  <c:v>24</c:v>
                </c:pt>
                <c:pt idx="45">
                  <c:v>24</c:v>
                </c:pt>
                <c:pt idx="46">
                  <c:v>24</c:v>
                </c:pt>
                <c:pt idx="47">
                  <c:v>24</c:v>
                </c:pt>
                <c:pt idx="48">
                  <c:v>24</c:v>
                </c:pt>
                <c:pt idx="49">
                  <c:v>25</c:v>
                </c:pt>
                <c:pt idx="50">
                  <c:v>26</c:v>
                </c:pt>
                <c:pt idx="51">
                  <c:v>28</c:v>
                </c:pt>
                <c:pt idx="52">
                  <c:v>28</c:v>
                </c:pt>
                <c:pt idx="53">
                  <c:v>29</c:v>
                </c:pt>
                <c:pt idx="54">
                  <c:v>29</c:v>
                </c:pt>
                <c:pt idx="55">
                  <c:v>29</c:v>
                </c:pt>
                <c:pt idx="56">
                  <c:v>35</c:v>
                </c:pt>
                <c:pt idx="57">
                  <c:v>35</c:v>
                </c:pt>
                <c:pt idx="58">
                  <c:v>35</c:v>
                </c:pt>
                <c:pt idx="59">
                  <c:v>35</c:v>
                </c:pt>
                <c:pt idx="60">
                  <c:v>35</c:v>
                </c:pt>
                <c:pt idx="61">
                  <c:v>36</c:v>
                </c:pt>
                <c:pt idx="62">
                  <c:v>37</c:v>
                </c:pt>
                <c:pt idx="63">
                  <c:v>40</c:v>
                </c:pt>
                <c:pt idx="64">
                  <c:v>41</c:v>
                </c:pt>
                <c:pt idx="65">
                  <c:v>41</c:v>
                </c:pt>
                <c:pt idx="66">
                  <c:v>45</c:v>
                </c:pt>
                <c:pt idx="67">
                  <c:v>50</c:v>
                </c:pt>
                <c:pt idx="68">
                  <c:v>51</c:v>
                </c:pt>
                <c:pt idx="69">
                  <c:v>52</c:v>
                </c:pt>
                <c:pt idx="70">
                  <c:v>58</c:v>
                </c:pt>
                <c:pt idx="71">
                  <c:v>63</c:v>
                </c:pt>
                <c:pt idx="72">
                  <c:v>64</c:v>
                </c:pt>
                <c:pt idx="73">
                  <c:v>70</c:v>
                </c:pt>
                <c:pt idx="74">
                  <c:v>72</c:v>
                </c:pt>
                <c:pt idx="75">
                  <c:v>72</c:v>
                </c:pt>
                <c:pt idx="76">
                  <c:v>72</c:v>
                </c:pt>
                <c:pt idx="77">
                  <c:v>75</c:v>
                </c:pt>
                <c:pt idx="78">
                  <c:v>78</c:v>
                </c:pt>
                <c:pt idx="79">
                  <c:v>81</c:v>
                </c:pt>
                <c:pt idx="80">
                  <c:v>96</c:v>
                </c:pt>
                <c:pt idx="81">
                  <c:v>109</c:v>
                </c:pt>
              </c:numCache>
            </c:numRef>
          </c:val>
          <c:extLst>
            <c:ext xmlns:c16="http://schemas.microsoft.com/office/drawing/2014/chart" uri="{C3380CC4-5D6E-409C-BE32-E72D297353CC}">
              <c16:uniqueId val="{00000006-DC6E-0F44-8897-9BFD932E3440}"/>
            </c:ext>
          </c:extLst>
        </c:ser>
        <c:ser>
          <c:idx val="7"/>
          <c:order val="7"/>
          <c:tx>
            <c:strRef>
              <c:f>'Cumulative Cases by Prov'!$A$11</c:f>
              <c:strCache>
                <c:ptCount val="1"/>
                <c:pt idx="0">
                  <c:v>Northern Cape</c:v>
                </c:pt>
              </c:strCache>
            </c:strRef>
          </c:tx>
          <c:spPr>
            <a:solidFill>
              <a:schemeClr val="accent2">
                <a:lumMod val="60000"/>
              </a:schemeClr>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Prov'!$B$11:$CE$11</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8">
                  <c:v>2</c:v>
                </c:pt>
                <c:pt idx="19">
                  <c:v>2</c:v>
                </c:pt>
                <c:pt idx="20">
                  <c:v>2</c:v>
                </c:pt>
                <c:pt idx="21">
                  <c:v>1</c:v>
                </c:pt>
                <c:pt idx="22">
                  <c:v>5</c:v>
                </c:pt>
                <c:pt idx="23">
                  <c:v>6</c:v>
                </c:pt>
                <c:pt idx="24">
                  <c:v>6</c:v>
                </c:pt>
                <c:pt idx="25">
                  <c:v>8</c:v>
                </c:pt>
                <c:pt idx="26">
                  <c:v>8</c:v>
                </c:pt>
                <c:pt idx="27">
                  <c:v>7</c:v>
                </c:pt>
                <c:pt idx="28">
                  <c:v>7</c:v>
                </c:pt>
                <c:pt idx="29">
                  <c:v>6</c:v>
                </c:pt>
                <c:pt idx="30">
                  <c:v>7</c:v>
                </c:pt>
                <c:pt idx="31">
                  <c:v>8</c:v>
                </c:pt>
                <c:pt idx="32">
                  <c:v>8</c:v>
                </c:pt>
                <c:pt idx="33">
                  <c:v>11</c:v>
                </c:pt>
                <c:pt idx="34">
                  <c:v>13</c:v>
                </c:pt>
                <c:pt idx="35">
                  <c:v>15</c:v>
                </c:pt>
                <c:pt idx="36">
                  <c:v>15</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17</c:v>
                </c:pt>
                <c:pt idx="53">
                  <c:v>17</c:v>
                </c:pt>
                <c:pt idx="54">
                  <c:v>17</c:v>
                </c:pt>
                <c:pt idx="55">
                  <c:v>17</c:v>
                </c:pt>
                <c:pt idx="56">
                  <c:v>17</c:v>
                </c:pt>
                <c:pt idx="57">
                  <c:v>18</c:v>
                </c:pt>
                <c:pt idx="58">
                  <c:v>23</c:v>
                </c:pt>
                <c:pt idx="59">
                  <c:v>24</c:v>
                </c:pt>
                <c:pt idx="60">
                  <c:v>25</c:v>
                </c:pt>
                <c:pt idx="61">
                  <c:v>26</c:v>
                </c:pt>
                <c:pt idx="62">
                  <c:v>26</c:v>
                </c:pt>
                <c:pt idx="63">
                  <c:v>27</c:v>
                </c:pt>
                <c:pt idx="64">
                  <c:v>27</c:v>
                </c:pt>
                <c:pt idx="65">
                  <c:v>28</c:v>
                </c:pt>
                <c:pt idx="66">
                  <c:v>29</c:v>
                </c:pt>
                <c:pt idx="67">
                  <c:v>30</c:v>
                </c:pt>
                <c:pt idx="68">
                  <c:v>30</c:v>
                </c:pt>
                <c:pt idx="69">
                  <c:v>30</c:v>
                </c:pt>
                <c:pt idx="70">
                  <c:v>31</c:v>
                </c:pt>
                <c:pt idx="71">
                  <c:v>34</c:v>
                </c:pt>
                <c:pt idx="72">
                  <c:v>35</c:v>
                </c:pt>
                <c:pt idx="73">
                  <c:v>37</c:v>
                </c:pt>
                <c:pt idx="74">
                  <c:v>37</c:v>
                </c:pt>
                <c:pt idx="75">
                  <c:v>37</c:v>
                </c:pt>
                <c:pt idx="76">
                  <c:v>38</c:v>
                </c:pt>
                <c:pt idx="77">
                  <c:v>39</c:v>
                </c:pt>
                <c:pt idx="78">
                  <c:v>39</c:v>
                </c:pt>
                <c:pt idx="79">
                  <c:v>40</c:v>
                </c:pt>
                <c:pt idx="80">
                  <c:v>41</c:v>
                </c:pt>
                <c:pt idx="81">
                  <c:v>45</c:v>
                </c:pt>
              </c:numCache>
            </c:numRef>
          </c:val>
          <c:extLst>
            <c:ext xmlns:c16="http://schemas.microsoft.com/office/drawing/2014/chart" uri="{C3380CC4-5D6E-409C-BE32-E72D297353CC}">
              <c16:uniqueId val="{00000007-DC6E-0F44-8897-9BFD932E3440}"/>
            </c:ext>
          </c:extLst>
        </c:ser>
        <c:ser>
          <c:idx val="8"/>
          <c:order val="8"/>
          <c:tx>
            <c:strRef>
              <c:f>'Cumulative Cases by Prov'!$A$12</c:f>
              <c:strCache>
                <c:ptCount val="1"/>
                <c:pt idx="0">
                  <c:v>Western Cape</c:v>
                </c:pt>
              </c:strCache>
            </c:strRef>
          </c:tx>
          <c:spPr>
            <a:solidFill>
              <a:srgbClr val="FF0000"/>
            </a:solidFill>
            <a:ln>
              <a:noFill/>
            </a:ln>
            <a:effectLst/>
          </c:spPr>
          <c:invertIfNegative val="0"/>
          <c:cat>
            <c:numRef>
              <c:f>'Cumulative Cases by Prov'!$B$3:$CE$3</c:f>
              <c:numCache>
                <c:formatCode>d\-mmm</c:formatCode>
                <c:ptCount val="82"/>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pt idx="81">
                  <c:v>43976</c:v>
                </c:pt>
              </c:numCache>
            </c:numRef>
          </c:cat>
          <c:val>
            <c:numRef>
              <c:f>'Cumulative Cases by Prov'!$B$12:$CE$12</c:f>
              <c:numCache>
                <c:formatCode>General</c:formatCode>
                <c:ptCount val="82"/>
                <c:pt idx="0">
                  <c:v>0</c:v>
                </c:pt>
                <c:pt idx="1">
                  <c:v>0</c:v>
                </c:pt>
                <c:pt idx="2">
                  <c:v>0</c:v>
                </c:pt>
                <c:pt idx="3">
                  <c:v>0</c:v>
                </c:pt>
                <c:pt idx="4">
                  <c:v>0</c:v>
                </c:pt>
                <c:pt idx="5">
                  <c:v>0</c:v>
                </c:pt>
                <c:pt idx="6">
                  <c:v>1</c:v>
                </c:pt>
                <c:pt idx="7">
                  <c:v>1</c:v>
                </c:pt>
                <c:pt idx="8">
                  <c:v>3</c:v>
                </c:pt>
                <c:pt idx="9">
                  <c:v>9</c:v>
                </c:pt>
                <c:pt idx="10">
                  <c:v>14</c:v>
                </c:pt>
                <c:pt idx="11">
                  <c:v>16</c:v>
                </c:pt>
                <c:pt idx="12">
                  <c:v>21</c:v>
                </c:pt>
                <c:pt idx="13">
                  <c:v>31</c:v>
                </c:pt>
                <c:pt idx="14">
                  <c:v>46</c:v>
                </c:pt>
                <c:pt idx="15">
                  <c:v>56</c:v>
                </c:pt>
                <c:pt idx="16">
                  <c:v>74</c:v>
                </c:pt>
                <c:pt idx="17">
                  <c:v>88</c:v>
                </c:pt>
                <c:pt idx="18">
                  <c:v>100</c:v>
                </c:pt>
                <c:pt idx="19">
                  <c:v>113</c:v>
                </c:pt>
                <c:pt idx="20">
                  <c:v>183</c:v>
                </c:pt>
                <c:pt idx="21">
                  <c:v>229</c:v>
                </c:pt>
                <c:pt idx="22">
                  <c:v>248</c:v>
                </c:pt>
                <c:pt idx="23">
                  <c:v>271</c:v>
                </c:pt>
                <c:pt idx="24">
                  <c:v>310</c:v>
                </c:pt>
                <c:pt idx="25">
                  <c:v>324</c:v>
                </c:pt>
                <c:pt idx="26">
                  <c:v>325</c:v>
                </c:pt>
                <c:pt idx="27">
                  <c:v>326</c:v>
                </c:pt>
                <c:pt idx="28">
                  <c:v>343</c:v>
                </c:pt>
                <c:pt idx="29">
                  <c:v>410</c:v>
                </c:pt>
                <c:pt idx="30">
                  <c:v>433</c:v>
                </c:pt>
                <c:pt idx="31">
                  <c:v>454</c:v>
                </c:pt>
                <c:pt idx="32">
                  <c:v>462</c:v>
                </c:pt>
                <c:pt idx="33">
                  <c:v>486</c:v>
                </c:pt>
                <c:pt idx="34">
                  <c:v>495</c:v>
                </c:pt>
                <c:pt idx="35">
                  <c:v>516</c:v>
                </c:pt>
                <c:pt idx="36">
                  <c:v>540</c:v>
                </c:pt>
                <c:pt idx="37">
                  <c:v>546</c:v>
                </c:pt>
                <c:pt idx="38">
                  <c:v>587</c:v>
                </c:pt>
                <c:pt idx="39">
                  <c:v>643</c:v>
                </c:pt>
                <c:pt idx="40">
                  <c:v>642</c:v>
                </c:pt>
                <c:pt idx="41">
                  <c:v>657</c:v>
                </c:pt>
                <c:pt idx="42">
                  <c:v>675</c:v>
                </c:pt>
                <c:pt idx="43">
                  <c:v>716</c:v>
                </c:pt>
                <c:pt idx="44">
                  <c:v>836</c:v>
                </c:pt>
                <c:pt idx="45">
                  <c:v>868</c:v>
                </c:pt>
                <c:pt idx="46">
                  <c:v>937</c:v>
                </c:pt>
                <c:pt idx="47">
                  <c:v>1010</c:v>
                </c:pt>
                <c:pt idx="48">
                  <c:v>1079</c:v>
                </c:pt>
                <c:pt idx="49">
                  <c:v>1279</c:v>
                </c:pt>
                <c:pt idx="50">
                  <c:v>1413</c:v>
                </c:pt>
                <c:pt idx="51">
                  <c:v>1514</c:v>
                </c:pt>
                <c:pt idx="52">
                  <c:v>1609</c:v>
                </c:pt>
                <c:pt idx="53">
                  <c:v>1737</c:v>
                </c:pt>
                <c:pt idx="54">
                  <c:v>1871</c:v>
                </c:pt>
                <c:pt idx="55">
                  <c:v>2136</c:v>
                </c:pt>
                <c:pt idx="56">
                  <c:v>2343</c:v>
                </c:pt>
                <c:pt idx="57">
                  <c:v>2507</c:v>
                </c:pt>
                <c:pt idx="58">
                  <c:v>2700</c:v>
                </c:pt>
                <c:pt idx="59">
                  <c:v>3044</c:v>
                </c:pt>
                <c:pt idx="60">
                  <c:v>3363</c:v>
                </c:pt>
                <c:pt idx="61">
                  <c:v>3609</c:v>
                </c:pt>
                <c:pt idx="62">
                  <c:v>3760</c:v>
                </c:pt>
                <c:pt idx="63">
                  <c:v>3994</c:v>
                </c:pt>
                <c:pt idx="64">
                  <c:v>4497</c:v>
                </c:pt>
                <c:pt idx="65">
                  <c:v>4809</c:v>
                </c:pt>
                <c:pt idx="66">
                  <c:v>5168</c:v>
                </c:pt>
                <c:pt idx="67">
                  <c:v>5621</c:v>
                </c:pt>
                <c:pt idx="68">
                  <c:v>6105</c:v>
                </c:pt>
                <c:pt idx="69">
                  <c:v>6713</c:v>
                </c:pt>
                <c:pt idx="70">
                  <c:v>7235</c:v>
                </c:pt>
                <c:pt idx="71">
                  <c:v>7798</c:v>
                </c:pt>
                <c:pt idx="72">
                  <c:v>8404</c:v>
                </c:pt>
                <c:pt idx="73">
                  <c:v>9294</c:v>
                </c:pt>
                <c:pt idx="74">
                  <c:v>10035</c:v>
                </c:pt>
                <c:pt idx="75">
                  <c:v>10639</c:v>
                </c:pt>
                <c:pt idx="76">
                  <c:v>11262</c:v>
                </c:pt>
                <c:pt idx="77">
                  <c:v>12152</c:v>
                </c:pt>
                <c:pt idx="78">
                  <c:v>12889</c:v>
                </c:pt>
                <c:pt idx="79">
                  <c:v>13826</c:v>
                </c:pt>
                <c:pt idx="80">
                  <c:v>14746</c:v>
                </c:pt>
                <c:pt idx="81">
                  <c:v>15396</c:v>
                </c:pt>
              </c:numCache>
            </c:numRef>
          </c:val>
          <c:extLst>
            <c:ext xmlns:c16="http://schemas.microsoft.com/office/drawing/2014/chart" uri="{C3380CC4-5D6E-409C-BE32-E72D297353CC}">
              <c16:uniqueId val="{00000008-DC6E-0F44-8897-9BFD932E3440}"/>
            </c:ext>
          </c:extLst>
        </c:ser>
        <c:dLbls>
          <c:showLegendKey val="0"/>
          <c:showVal val="0"/>
          <c:showCatName val="0"/>
          <c:showSerName val="0"/>
          <c:showPercent val="0"/>
          <c:showBubbleSize val="0"/>
        </c:dLbls>
        <c:gapWidth val="150"/>
        <c:overlap val="100"/>
        <c:axId val="1015826256"/>
        <c:axId val="987728480"/>
      </c:barChart>
      <c:dateAx>
        <c:axId val="101582625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7728480"/>
        <c:crosses val="autoZero"/>
        <c:auto val="1"/>
        <c:lblOffset val="100"/>
        <c:baseTimeUnit val="days"/>
        <c:majorUnit val="7"/>
        <c:majorTimeUnit val="days"/>
      </c:dateAx>
      <c:valAx>
        <c:axId val="987728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1582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'South Africa Dash'!$B$95</c:f>
              <c:strCache>
                <c:ptCount val="1"/>
                <c:pt idx="0">
                  <c:v>New Cases </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'South Africa Dash'!$A$96:$A$107</c:f>
              <c:strCache>
                <c:ptCount val="12"/>
                <c:pt idx="0">
                  <c:v>11-Mar</c:v>
                </c:pt>
                <c:pt idx="1">
                  <c:v>18-Mar</c:v>
                </c:pt>
                <c:pt idx="2">
                  <c:v>25-Mar</c:v>
                </c:pt>
                <c:pt idx="3">
                  <c:v>01-Apr</c:v>
                </c:pt>
                <c:pt idx="4">
                  <c:v>08-Apr</c:v>
                </c:pt>
                <c:pt idx="5">
                  <c:v>15-Apr</c:v>
                </c:pt>
                <c:pt idx="6">
                  <c:v>22-Apr</c:v>
                </c:pt>
                <c:pt idx="7">
                  <c:v>29-Apr</c:v>
                </c:pt>
                <c:pt idx="8">
                  <c:v>06-May</c:v>
                </c:pt>
                <c:pt idx="9">
                  <c:v>13-May</c:v>
                </c:pt>
                <c:pt idx="10">
                  <c:v>20-May</c:v>
                </c:pt>
                <c:pt idx="11">
                  <c:v>Previous 5 Days</c:v>
                </c:pt>
              </c:strCache>
            </c:strRef>
          </c:cat>
          <c:val>
            <c:numRef>
              <c:f>'South Africa Dash'!$B$96:$B$107</c:f>
              <c:numCache>
                <c:formatCode>0</c:formatCode>
                <c:ptCount val="12"/>
                <c:pt idx="0">
                  <c:v>13</c:v>
                </c:pt>
                <c:pt idx="1">
                  <c:v>103</c:v>
                </c:pt>
                <c:pt idx="2">
                  <c:v>593</c:v>
                </c:pt>
                <c:pt idx="3">
                  <c:v>671</c:v>
                </c:pt>
                <c:pt idx="4">
                  <c:v>465</c:v>
                </c:pt>
                <c:pt idx="5">
                  <c:v>660</c:v>
                </c:pt>
                <c:pt idx="6">
                  <c:v>1130</c:v>
                </c:pt>
                <c:pt idx="7">
                  <c:v>1715</c:v>
                </c:pt>
                <c:pt idx="8">
                  <c:v>2458</c:v>
                </c:pt>
                <c:pt idx="9">
                  <c:v>4266</c:v>
                </c:pt>
                <c:pt idx="10">
                  <c:v>5929</c:v>
                </c:pt>
                <c:pt idx="11">
                  <c:v>5612</c:v>
                </c:pt>
              </c:numCache>
            </c:numRef>
          </c:val>
          <c:extLst>
            <c:ext xmlns:c16="http://schemas.microsoft.com/office/drawing/2014/chart" uri="{C3380CC4-5D6E-409C-BE32-E72D297353CC}">
              <c16:uniqueId val="{00000000-F497-C446-BC89-9A59D29223CB}"/>
            </c:ext>
          </c:extLst>
        </c:ser>
        <c:dLbls>
          <c:showLegendKey val="0"/>
          <c:showVal val="0"/>
          <c:showCatName val="0"/>
          <c:showSerName val="0"/>
          <c:showPercent val="0"/>
          <c:showBubbleSize val="0"/>
        </c:dLbls>
        <c:gapWidth val="200"/>
        <c:overlap val="100"/>
        <c:axId val="730147423"/>
        <c:axId val="730149103"/>
      </c:barChart>
      <c:catAx>
        <c:axId val="73014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149103"/>
        <c:crosses val="autoZero"/>
        <c:auto val="1"/>
        <c:lblAlgn val="ctr"/>
        <c:lblOffset val="100"/>
        <c:noMultiLvlLbl val="1"/>
      </c:catAx>
      <c:valAx>
        <c:axId val="730149103"/>
        <c:scaling>
          <c:logBase val="10"/>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14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'Cumulative Cases by Prov'!$CG$32</c:f>
              <c:strCache>
                <c:ptCount val="1"/>
                <c:pt idx="0">
                  <c:v>Eastern Cape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Prov'!$CH$32:$CS$32</c:f>
              <c:numCache>
                <c:formatCode>General</c:formatCode>
                <c:ptCount val="12"/>
                <c:pt idx="0">
                  <c:v>0</c:v>
                </c:pt>
                <c:pt idx="1">
                  <c:v>0</c:v>
                </c:pt>
                <c:pt idx="2">
                  <c:v>2</c:v>
                </c:pt>
                <c:pt idx="3">
                  <c:v>13</c:v>
                </c:pt>
                <c:pt idx="4">
                  <c:v>30</c:v>
                </c:pt>
                <c:pt idx="5">
                  <c:v>154</c:v>
                </c:pt>
                <c:pt idx="6">
                  <c:v>178</c:v>
                </c:pt>
                <c:pt idx="7">
                  <c:v>252</c:v>
                </c:pt>
                <c:pt idx="8">
                  <c:v>220</c:v>
                </c:pt>
                <c:pt idx="9">
                  <c:v>685</c:v>
                </c:pt>
                <c:pt idx="10">
                  <c:v>681</c:v>
                </c:pt>
                <c:pt idx="11">
                  <c:v>533</c:v>
                </c:pt>
              </c:numCache>
            </c:numRef>
          </c:val>
          <c:extLst>
            <c:ext xmlns:c16="http://schemas.microsoft.com/office/drawing/2014/chart" uri="{C3380CC4-5D6E-409C-BE32-E72D297353CC}">
              <c16:uniqueId val="{00000000-128B-4340-B56E-0C02CCBC4A23}"/>
            </c:ext>
          </c:extLst>
        </c:ser>
        <c:ser>
          <c:idx val="1"/>
          <c:order val="1"/>
          <c:tx>
            <c:strRef>
              <c:f>'Cumulative Cases by Prov'!$CG$33</c:f>
              <c:strCache>
                <c:ptCount val="1"/>
                <c:pt idx="0">
                  <c:v>Free State</c:v>
                </c:pt>
              </c:strCache>
            </c:strRef>
          </c:tx>
          <c:spPr>
            <a:solidFill>
              <a:schemeClr val="accent2"/>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Prov'!$CH$33:$CS$33</c:f>
              <c:numCache>
                <c:formatCode>General</c:formatCode>
                <c:ptCount val="12"/>
                <c:pt idx="0">
                  <c:v>0</c:v>
                </c:pt>
                <c:pt idx="1">
                  <c:v>0</c:v>
                </c:pt>
                <c:pt idx="2">
                  <c:v>30</c:v>
                </c:pt>
                <c:pt idx="3">
                  <c:v>46</c:v>
                </c:pt>
                <c:pt idx="4">
                  <c:v>12</c:v>
                </c:pt>
                <c:pt idx="5">
                  <c:v>10</c:v>
                </c:pt>
                <c:pt idx="6">
                  <c:v>8</c:v>
                </c:pt>
                <c:pt idx="7">
                  <c:v>7</c:v>
                </c:pt>
                <c:pt idx="8">
                  <c:v>17</c:v>
                </c:pt>
                <c:pt idx="9">
                  <c:v>8</c:v>
                </c:pt>
                <c:pt idx="10">
                  <c:v>42</c:v>
                </c:pt>
                <c:pt idx="11">
                  <c:v>28</c:v>
                </c:pt>
              </c:numCache>
            </c:numRef>
          </c:val>
          <c:extLst>
            <c:ext xmlns:c16="http://schemas.microsoft.com/office/drawing/2014/chart" uri="{C3380CC4-5D6E-409C-BE32-E72D297353CC}">
              <c16:uniqueId val="{00000001-128B-4340-B56E-0C02CCBC4A23}"/>
            </c:ext>
          </c:extLst>
        </c:ser>
        <c:ser>
          <c:idx val="2"/>
          <c:order val="2"/>
          <c:tx>
            <c:strRef>
              <c:f>'Cumulative Cases by Prov'!$CG$34</c:f>
              <c:strCache>
                <c:ptCount val="1"/>
                <c:pt idx="0">
                  <c:v>Gauteng</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Prov'!$CH$34:$CS$34</c:f>
              <c:numCache>
                <c:formatCode>General</c:formatCode>
                <c:ptCount val="12"/>
                <c:pt idx="0">
                  <c:v>5</c:v>
                </c:pt>
                <c:pt idx="1">
                  <c:v>56</c:v>
                </c:pt>
                <c:pt idx="2">
                  <c:v>258</c:v>
                </c:pt>
                <c:pt idx="3">
                  <c:v>326</c:v>
                </c:pt>
                <c:pt idx="4">
                  <c:v>137</c:v>
                </c:pt>
                <c:pt idx="5">
                  <c:v>146</c:v>
                </c:pt>
                <c:pt idx="6">
                  <c:v>296</c:v>
                </c:pt>
                <c:pt idx="7">
                  <c:v>184</c:v>
                </c:pt>
                <c:pt idx="8">
                  <c:v>312</c:v>
                </c:pt>
                <c:pt idx="9">
                  <c:v>354</c:v>
                </c:pt>
                <c:pt idx="10">
                  <c:v>326</c:v>
                </c:pt>
                <c:pt idx="11">
                  <c:v>593</c:v>
                </c:pt>
              </c:numCache>
            </c:numRef>
          </c:val>
          <c:extLst>
            <c:ext xmlns:c16="http://schemas.microsoft.com/office/drawing/2014/chart" uri="{C3380CC4-5D6E-409C-BE32-E72D297353CC}">
              <c16:uniqueId val="{00000002-128B-4340-B56E-0C02CCBC4A23}"/>
            </c:ext>
          </c:extLst>
        </c:ser>
        <c:ser>
          <c:idx val="3"/>
          <c:order val="3"/>
          <c:tx>
            <c:strRef>
              <c:f>'Cumulative Cases by Prov'!$CG$35</c:f>
              <c:strCache>
                <c:ptCount val="1"/>
                <c:pt idx="0">
                  <c:v>KwaZulu-Natal</c:v>
                </c:pt>
              </c:strCache>
            </c:strRef>
          </c:tx>
          <c:spPr>
            <a:solidFill>
              <a:schemeClr val="accent4"/>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Prov'!$CH$35:$CS$35</c:f>
              <c:numCache>
                <c:formatCode>General</c:formatCode>
                <c:ptCount val="12"/>
                <c:pt idx="0">
                  <c:v>6</c:v>
                </c:pt>
                <c:pt idx="1">
                  <c:v>12</c:v>
                </c:pt>
                <c:pt idx="2">
                  <c:v>72</c:v>
                </c:pt>
                <c:pt idx="3">
                  <c:v>95</c:v>
                </c:pt>
                <c:pt idx="4">
                  <c:v>168</c:v>
                </c:pt>
                <c:pt idx="5">
                  <c:v>167</c:v>
                </c:pt>
                <c:pt idx="6">
                  <c:v>237</c:v>
                </c:pt>
                <c:pt idx="7">
                  <c:v>198</c:v>
                </c:pt>
                <c:pt idx="8">
                  <c:v>232</c:v>
                </c:pt>
                <c:pt idx="9">
                  <c:v>225</c:v>
                </c:pt>
                <c:pt idx="10">
                  <c:v>237</c:v>
                </c:pt>
                <c:pt idx="11">
                  <c:v>232</c:v>
                </c:pt>
              </c:numCache>
            </c:numRef>
          </c:val>
          <c:extLst>
            <c:ext xmlns:c16="http://schemas.microsoft.com/office/drawing/2014/chart" uri="{C3380CC4-5D6E-409C-BE32-E72D297353CC}">
              <c16:uniqueId val="{00000003-128B-4340-B56E-0C02CCBC4A23}"/>
            </c:ext>
          </c:extLst>
        </c:ser>
        <c:ser>
          <c:idx val="4"/>
          <c:order val="4"/>
          <c:tx>
            <c:strRef>
              <c:f>'Cumulative Cases by Prov'!$CG$36</c:f>
              <c:strCache>
                <c:ptCount val="1"/>
                <c:pt idx="0">
                  <c:v>Limpopo</c:v>
                </c:pt>
              </c:strCache>
            </c:strRef>
          </c:tx>
          <c:spPr>
            <a:solidFill>
              <a:schemeClr val="accent5"/>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Prov'!$CH$36:$CS$36</c:f>
              <c:numCache>
                <c:formatCode>General</c:formatCode>
                <c:ptCount val="12"/>
                <c:pt idx="0">
                  <c:v>0</c:v>
                </c:pt>
                <c:pt idx="1">
                  <c:v>1</c:v>
                </c:pt>
                <c:pt idx="2">
                  <c:v>3</c:v>
                </c:pt>
                <c:pt idx="3">
                  <c:v>10</c:v>
                </c:pt>
                <c:pt idx="4">
                  <c:v>7</c:v>
                </c:pt>
                <c:pt idx="5">
                  <c:v>4</c:v>
                </c:pt>
                <c:pt idx="6">
                  <c:v>2</c:v>
                </c:pt>
                <c:pt idx="7">
                  <c:v>4</c:v>
                </c:pt>
                <c:pt idx="8">
                  <c:v>9</c:v>
                </c:pt>
                <c:pt idx="9">
                  <c:v>14</c:v>
                </c:pt>
                <c:pt idx="10">
                  <c:v>39</c:v>
                </c:pt>
                <c:pt idx="11">
                  <c:v>39</c:v>
                </c:pt>
              </c:numCache>
            </c:numRef>
          </c:val>
          <c:extLst>
            <c:ext xmlns:c16="http://schemas.microsoft.com/office/drawing/2014/chart" uri="{C3380CC4-5D6E-409C-BE32-E72D297353CC}">
              <c16:uniqueId val="{00000004-128B-4340-B56E-0C02CCBC4A23}"/>
            </c:ext>
          </c:extLst>
        </c:ser>
        <c:ser>
          <c:idx val="5"/>
          <c:order val="5"/>
          <c:tx>
            <c:strRef>
              <c:f>'Cumulative Cases by Prov'!$CG$37</c:f>
              <c:strCache>
                <c:ptCount val="1"/>
                <c:pt idx="0">
                  <c:v>Mpumalanga</c:v>
                </c:pt>
              </c:strCache>
            </c:strRef>
          </c:tx>
          <c:spPr>
            <a:solidFill>
              <a:schemeClr val="accent6"/>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Prov'!$CH$37:$CS$37</c:f>
              <c:numCache>
                <c:formatCode>General</c:formatCode>
                <c:ptCount val="12"/>
                <c:pt idx="0">
                  <c:v>0</c:v>
                </c:pt>
                <c:pt idx="1">
                  <c:v>4</c:v>
                </c:pt>
                <c:pt idx="2">
                  <c:v>4</c:v>
                </c:pt>
                <c:pt idx="3">
                  <c:v>4</c:v>
                </c:pt>
                <c:pt idx="4">
                  <c:v>9</c:v>
                </c:pt>
                <c:pt idx="5">
                  <c:v>1</c:v>
                </c:pt>
                <c:pt idx="6">
                  <c:v>1</c:v>
                </c:pt>
                <c:pt idx="7">
                  <c:v>8</c:v>
                </c:pt>
                <c:pt idx="8">
                  <c:v>26</c:v>
                </c:pt>
                <c:pt idx="9">
                  <c:v>9</c:v>
                </c:pt>
                <c:pt idx="10">
                  <c:v>27</c:v>
                </c:pt>
                <c:pt idx="11">
                  <c:v>9</c:v>
                </c:pt>
              </c:numCache>
            </c:numRef>
          </c:val>
          <c:extLst>
            <c:ext xmlns:c16="http://schemas.microsoft.com/office/drawing/2014/chart" uri="{C3380CC4-5D6E-409C-BE32-E72D297353CC}">
              <c16:uniqueId val="{00000005-128B-4340-B56E-0C02CCBC4A23}"/>
            </c:ext>
          </c:extLst>
        </c:ser>
        <c:ser>
          <c:idx val="6"/>
          <c:order val="6"/>
          <c:tx>
            <c:strRef>
              <c:f>'Cumulative Cases by Prov'!$CG$38</c:f>
              <c:strCache>
                <c:ptCount val="1"/>
                <c:pt idx="0">
                  <c:v>North West</c:v>
                </c:pt>
              </c:strCache>
            </c:strRef>
          </c:tx>
          <c:spPr>
            <a:solidFill>
              <a:schemeClr val="accent1">
                <a:lumMod val="60000"/>
              </a:schemeClr>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Prov'!$CH$38:$CS$38</c:f>
              <c:numCache>
                <c:formatCode>General</c:formatCode>
                <c:ptCount val="12"/>
                <c:pt idx="0">
                  <c:v>0</c:v>
                </c:pt>
                <c:pt idx="1">
                  <c:v>0</c:v>
                </c:pt>
                <c:pt idx="2">
                  <c:v>5</c:v>
                </c:pt>
                <c:pt idx="3">
                  <c:v>4</c:v>
                </c:pt>
                <c:pt idx="4">
                  <c:v>6</c:v>
                </c:pt>
                <c:pt idx="5">
                  <c:v>8</c:v>
                </c:pt>
                <c:pt idx="6">
                  <c:v>1</c:v>
                </c:pt>
                <c:pt idx="7">
                  <c:v>5</c:v>
                </c:pt>
                <c:pt idx="8">
                  <c:v>8</c:v>
                </c:pt>
                <c:pt idx="9">
                  <c:v>15</c:v>
                </c:pt>
                <c:pt idx="10">
                  <c:v>20</c:v>
                </c:pt>
                <c:pt idx="11">
                  <c:v>37</c:v>
                </c:pt>
              </c:numCache>
            </c:numRef>
          </c:val>
          <c:extLst>
            <c:ext xmlns:c16="http://schemas.microsoft.com/office/drawing/2014/chart" uri="{C3380CC4-5D6E-409C-BE32-E72D297353CC}">
              <c16:uniqueId val="{00000006-128B-4340-B56E-0C02CCBC4A23}"/>
            </c:ext>
          </c:extLst>
        </c:ser>
        <c:ser>
          <c:idx val="7"/>
          <c:order val="7"/>
          <c:tx>
            <c:strRef>
              <c:f>'Cumulative Cases by Prov'!$CG$39</c:f>
              <c:strCache>
                <c:ptCount val="1"/>
                <c:pt idx="0">
                  <c:v>Northern Cape</c:v>
                </c:pt>
              </c:strCache>
            </c:strRef>
          </c:tx>
          <c:spPr>
            <a:solidFill>
              <a:schemeClr val="accent2">
                <a:lumMod val="60000"/>
              </a:schemeClr>
            </a:solidFill>
            <a:ln>
              <a:noFill/>
            </a:ln>
            <a:effectLst/>
          </c:spPr>
          <c:invertIfNegative val="0"/>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Prov'!$CH$39:$CS$39</c:f>
              <c:numCache>
                <c:formatCode>General</c:formatCode>
                <c:ptCount val="12"/>
                <c:pt idx="0">
                  <c:v>0</c:v>
                </c:pt>
                <c:pt idx="1">
                  <c:v>0</c:v>
                </c:pt>
                <c:pt idx="2">
                  <c:v>2</c:v>
                </c:pt>
                <c:pt idx="3">
                  <c:v>5</c:v>
                </c:pt>
                <c:pt idx="4">
                  <c:v>6</c:v>
                </c:pt>
                <c:pt idx="5">
                  <c:v>3</c:v>
                </c:pt>
                <c:pt idx="6">
                  <c:v>0</c:v>
                </c:pt>
                <c:pt idx="7">
                  <c:v>1</c:v>
                </c:pt>
                <c:pt idx="8">
                  <c:v>9</c:v>
                </c:pt>
                <c:pt idx="9">
                  <c:v>4</c:v>
                </c:pt>
                <c:pt idx="10">
                  <c:v>8</c:v>
                </c:pt>
                <c:pt idx="11">
                  <c:v>7</c:v>
                </c:pt>
              </c:numCache>
            </c:numRef>
          </c:val>
          <c:extLst>
            <c:ext xmlns:c16="http://schemas.microsoft.com/office/drawing/2014/chart" uri="{C3380CC4-5D6E-409C-BE32-E72D297353CC}">
              <c16:uniqueId val="{00000007-128B-4340-B56E-0C02CCBC4A23}"/>
            </c:ext>
          </c:extLst>
        </c:ser>
        <c:ser>
          <c:idx val="8"/>
          <c:order val="8"/>
          <c:tx>
            <c:strRef>
              <c:f>'Cumulative Cases by Prov'!$CG$40</c:f>
              <c:strCache>
                <c:ptCount val="1"/>
                <c:pt idx="0">
                  <c:v>Western Cape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'Cumulative Cases by Prov'!$CH$31:$CS$31</c:f>
              <c:strCache>
                <c:ptCount val="1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Day 5: Week 12</c:v>
                </c:pt>
              </c:strCache>
            </c:strRef>
          </c:cat>
          <c:val>
            <c:numRef>
              <c:f>'Cumulative Cases by Prov'!$CH$40:$CS$40</c:f>
              <c:numCache>
                <c:formatCode>General</c:formatCode>
                <c:ptCount val="12"/>
                <c:pt idx="0">
                  <c:v>1</c:v>
                </c:pt>
                <c:pt idx="1">
                  <c:v>30</c:v>
                </c:pt>
                <c:pt idx="2">
                  <c:v>152</c:v>
                </c:pt>
                <c:pt idx="3">
                  <c:v>143</c:v>
                </c:pt>
                <c:pt idx="4">
                  <c:v>169</c:v>
                </c:pt>
                <c:pt idx="5">
                  <c:v>162</c:v>
                </c:pt>
                <c:pt idx="6">
                  <c:v>422</c:v>
                </c:pt>
                <c:pt idx="7">
                  <c:v>1057</c:v>
                </c:pt>
                <c:pt idx="8">
                  <c:v>1624</c:v>
                </c:pt>
                <c:pt idx="9">
                  <c:v>2953</c:v>
                </c:pt>
                <c:pt idx="10">
                  <c:v>4549</c:v>
                </c:pt>
                <c:pt idx="11">
                  <c:v>4134</c:v>
                </c:pt>
              </c:numCache>
            </c:numRef>
          </c:val>
          <c:extLst>
            <c:ext xmlns:c16="http://schemas.microsoft.com/office/drawing/2014/chart" uri="{C3380CC4-5D6E-409C-BE32-E72D297353CC}">
              <c16:uniqueId val="{00000008-128B-4340-B56E-0C02CCBC4A23}"/>
            </c:ext>
          </c:extLst>
        </c:ser>
        <c:dLbls>
          <c:showLegendKey val="0"/>
          <c:showVal val="0"/>
          <c:showCatName val="0"/>
          <c:showSerName val="0"/>
          <c:showPercent val="0"/>
          <c:showBubbleSize val="0"/>
        </c:dLbls>
        <c:gapWidth val="150"/>
        <c:overlap val="100"/>
        <c:axId val="730873279"/>
        <c:axId val="1217786239"/>
      </c:barChart>
      <c:catAx>
        <c:axId val="7308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crossAx val="1217786239"/>
        <c:crosses val="autoZero"/>
        <c:auto val="1"/>
        <c:lblAlgn val="ctr"/>
        <c:lblOffset val="100"/>
        <c:noMultiLvlLbl val="0"/>
      </c:catAx>
      <c:valAx>
        <c:axId val="12177862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crossAx val="7308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80"/>
              <c:layout>
                <c:manualLayout>
                  <c:x val="0"/>
                  <c:y val="-6.4065255759725048E-2"/>
                </c:manualLayout>
              </c:layout>
              <c:spPr>
                <a:noFill/>
                <a:ln>
                  <a:noFill/>
                </a:ln>
                <a:effectLst/>
              </c:spPr>
              <c:txPr>
                <a:bodyPr wrap="square" lIns="38100" tIns="19050" rIns="38100" bIns="19050" anchor="ctr">
                  <a:spAutoFit/>
                </a:bodyPr>
                <a:lstStyle/>
                <a:p>
                  <a:pPr>
                    <a:defRPr sz="1100">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1-3A4E-9B0B-5EBA6B648DA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'South Africa Dash'!$B$3:$B$83</c:f>
              <c:numCache>
                <c:formatCode>d\-mmm</c:formatCode>
                <c:ptCount val="81"/>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pt idx="73">
                  <c:v>43968</c:v>
                </c:pt>
                <c:pt idx="74">
                  <c:v>43969</c:v>
                </c:pt>
                <c:pt idx="75">
                  <c:v>43970</c:v>
                </c:pt>
                <c:pt idx="76">
                  <c:v>43971</c:v>
                </c:pt>
                <c:pt idx="77">
                  <c:v>43972</c:v>
                </c:pt>
                <c:pt idx="78">
                  <c:v>43973</c:v>
                </c:pt>
                <c:pt idx="79">
                  <c:v>43974</c:v>
                </c:pt>
                <c:pt idx="80">
                  <c:v>43975</c:v>
                </c:pt>
              </c:numCache>
            </c:numRef>
          </c:cat>
          <c:val>
            <c:numRef>
              <c:f>'South Africa Dash'!$D$3:$D$83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2</c:v>
                </c:pt>
                <c:pt idx="26">
                  <c:v>3</c:v>
                </c:pt>
                <c:pt idx="27">
                  <c:v>5</c:v>
                </c:pt>
                <c:pt idx="28">
                  <c:v>5</c:v>
                </c:pt>
                <c:pt idx="29">
                  <c:v>5</c:v>
                </c:pt>
                <c:pt idx="30">
                  <c:v>9</c:v>
                </c:pt>
                <c:pt idx="31">
                  <c:v>9</c:v>
                </c:pt>
                <c:pt idx="32">
                  <c:v>11</c:v>
                </c:pt>
                <c:pt idx="33">
                  <c:v>12</c:v>
                </c:pt>
                <c:pt idx="34">
                  <c:v>13</c:v>
                </c:pt>
                <c:pt idx="35">
                  <c:v>18</c:v>
                </c:pt>
                <c:pt idx="36">
                  <c:v>24</c:v>
                </c:pt>
                <c:pt idx="37">
                  <c:v>24</c:v>
                </c:pt>
                <c:pt idx="38">
                  <c:v>25</c:v>
                </c:pt>
                <c:pt idx="39">
                  <c:v>25</c:v>
                </c:pt>
                <c:pt idx="40">
                  <c:v>27</c:v>
                </c:pt>
                <c:pt idx="41">
                  <c:v>34</c:v>
                </c:pt>
                <c:pt idx="42">
                  <c:v>36</c:v>
                </c:pt>
                <c:pt idx="43">
                  <c:v>48</c:v>
                </c:pt>
                <c:pt idx="44">
                  <c:v>50</c:v>
                </c:pt>
                <c:pt idx="45">
                  <c:v>52</c:v>
                </c:pt>
                <c:pt idx="46">
                  <c:v>54</c:v>
                </c:pt>
                <c:pt idx="47">
                  <c:v>58</c:v>
                </c:pt>
                <c:pt idx="48">
                  <c:v>65</c:v>
                </c:pt>
                <c:pt idx="49">
                  <c:v>75</c:v>
                </c:pt>
                <c:pt idx="50">
                  <c:v>78</c:v>
                </c:pt>
                <c:pt idx="51">
                  <c:v>86</c:v>
                </c:pt>
                <c:pt idx="52" formatCode="0">
                  <c:v>87</c:v>
                </c:pt>
                <c:pt idx="53">
                  <c:v>90</c:v>
                </c:pt>
                <c:pt idx="54">
                  <c:v>93</c:v>
                </c:pt>
                <c:pt idx="55" formatCode="#,##0">
                  <c:v>103</c:v>
                </c:pt>
                <c:pt idx="56" formatCode="#,##0">
                  <c:v>106</c:v>
                </c:pt>
                <c:pt idx="57">
                  <c:v>116</c:v>
                </c:pt>
                <c:pt idx="58" formatCode="#,##0">
                  <c:v>123</c:v>
                </c:pt>
                <c:pt idx="59" formatCode="#,##0">
                  <c:v>131</c:v>
                </c:pt>
                <c:pt idx="60" formatCode="#,##0">
                  <c:v>138</c:v>
                </c:pt>
                <c:pt idx="61" formatCode="#,##0">
                  <c:v>148</c:v>
                </c:pt>
                <c:pt idx="62" formatCode="#,##0">
                  <c:v>153</c:v>
                </c:pt>
                <c:pt idx="63" formatCode="#,##0">
                  <c:v>161</c:v>
                </c:pt>
                <c:pt idx="64">
                  <c:v>178</c:v>
                </c:pt>
                <c:pt idx="65" formatCode="#,##0">
                  <c:v>186</c:v>
                </c:pt>
                <c:pt idx="66" formatCode="#,##0">
                  <c:v>194</c:v>
                </c:pt>
                <c:pt idx="67" formatCode="#,##0">
                  <c:v>212</c:v>
                </c:pt>
                <c:pt idx="68" formatCode="#,##0">
                  <c:v>219</c:v>
                </c:pt>
                <c:pt idx="69" formatCode="#,##0">
                  <c:v>238</c:v>
                </c:pt>
                <c:pt idx="70" formatCode="#,##0">
                  <c:v>247</c:v>
                </c:pt>
                <c:pt idx="71" formatCode="#,##0">
                  <c:v>261</c:v>
                </c:pt>
                <c:pt idx="72">
                  <c:v>264</c:v>
                </c:pt>
                <c:pt idx="73" formatCode="#,##0">
                  <c:v>286</c:v>
                </c:pt>
                <c:pt idx="74" formatCode="#,##0">
                  <c:v>312</c:v>
                </c:pt>
                <c:pt idx="75" formatCode="#,##0">
                  <c:v>339</c:v>
                </c:pt>
                <c:pt idx="76" formatCode="#,##0">
                  <c:v>372</c:v>
                </c:pt>
                <c:pt idx="77">
                  <c:v>397</c:v>
                </c:pt>
                <c:pt idx="78" formatCode="#,##0">
                  <c:v>407</c:v>
                </c:pt>
                <c:pt idx="79" formatCode="#,##0">
                  <c:v>429</c:v>
                </c:pt>
                <c:pt idx="80" formatCode="#,##0">
                  <c:v>481</c:v>
                </c:pt>
              </c:numCache>
            </c:numRef>
          </c:val>
          <c:smooth val="0"/>
          <c:extLst>
            <c:ext xmlns:c16="http://schemas.microsoft.com/office/drawing/2014/chart" uri="{C3380CC4-5D6E-409C-BE32-E72D297353CC}">
              <c16:uniqueId val="{00000000-40B1-3A4E-9B0B-5EBA6B648DAC}"/>
            </c:ext>
          </c:extLst>
        </c:ser>
        <c:dLbls>
          <c:showLegendKey val="0"/>
          <c:showVal val="0"/>
          <c:showCatName val="0"/>
          <c:showSerName val="0"/>
          <c:showPercent val="0"/>
          <c:showBubbleSize val="0"/>
        </c:dLbls>
        <c:marker val="1"/>
        <c:smooth val="0"/>
        <c:axId val="771075343"/>
        <c:axId val="774421551"/>
      </c:lineChart>
      <c:dateAx>
        <c:axId val="771075343"/>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74421551"/>
        <c:crosses val="autoZero"/>
        <c:auto val="1"/>
        <c:lblOffset val="100"/>
        <c:baseTimeUnit val="days"/>
        <c:majorUnit val="7"/>
        <c:majorTimeUnit val="days"/>
        <c:minorUnit val="7"/>
        <c:minorTimeUnit val="days"/>
      </c:dateAx>
      <c:valAx>
        <c:axId val="774421551"/>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771075343"/>
        <c:crosses val="autoZero"/>
        <c:crossBetween val="between"/>
      </c:valAx>
    </c:plotArea>
    <c:plotVisOnly val="1"/>
    <c:dispBlanksAs val="gap"/>
    <c:showDLblsOverMax val="0"/>
    <c:extLst/>
  </c:chart>
  <c:spPr>
    <a:ln>
      <a:noFill/>
    </a:ln>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 Africa Dash'!$E$95</c:f>
              <c:strCache>
                <c:ptCount val="1"/>
                <c:pt idx="0">
                  <c:v>New Deaths </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'South Africa Dash'!$D$96:$D$107</c:f>
              <c:strCache>
                <c:ptCount val="12"/>
                <c:pt idx="0">
                  <c:v>11-Mar</c:v>
                </c:pt>
                <c:pt idx="1">
                  <c:v>18-Mar</c:v>
                </c:pt>
                <c:pt idx="2">
                  <c:v>25-Mar</c:v>
                </c:pt>
                <c:pt idx="3">
                  <c:v>01-Apr</c:v>
                </c:pt>
                <c:pt idx="4">
                  <c:v>08-Apr</c:v>
                </c:pt>
                <c:pt idx="5">
                  <c:v>15-Apr</c:v>
                </c:pt>
                <c:pt idx="6">
                  <c:v>22-Apr</c:v>
                </c:pt>
                <c:pt idx="7">
                  <c:v>29-Apr</c:v>
                </c:pt>
                <c:pt idx="8">
                  <c:v>06-May</c:v>
                </c:pt>
                <c:pt idx="9">
                  <c:v>13-May</c:v>
                </c:pt>
                <c:pt idx="10">
                  <c:v>20-May</c:v>
                </c:pt>
                <c:pt idx="11">
                  <c:v>Previous 4 Days</c:v>
                </c:pt>
              </c:strCache>
            </c:strRef>
          </c:cat>
          <c:val>
            <c:numRef>
              <c:f>'South Africa Dash'!$E$96:$E$107</c:f>
              <c:numCache>
                <c:formatCode>0</c:formatCode>
                <c:ptCount val="12"/>
                <c:pt idx="0">
                  <c:v>0</c:v>
                </c:pt>
                <c:pt idx="1">
                  <c:v>0</c:v>
                </c:pt>
                <c:pt idx="2">
                  <c:v>0</c:v>
                </c:pt>
                <c:pt idx="3">
                  <c:v>5</c:v>
                </c:pt>
                <c:pt idx="4">
                  <c:v>13</c:v>
                </c:pt>
                <c:pt idx="5">
                  <c:v>18</c:v>
                </c:pt>
                <c:pt idx="6">
                  <c:v>39</c:v>
                </c:pt>
                <c:pt idx="7">
                  <c:v>31</c:v>
                </c:pt>
                <c:pt idx="8">
                  <c:v>55</c:v>
                </c:pt>
                <c:pt idx="9">
                  <c:v>77</c:v>
                </c:pt>
                <c:pt idx="10">
                  <c:v>134</c:v>
                </c:pt>
                <c:pt idx="11">
                  <c:v>109</c:v>
                </c:pt>
              </c:numCache>
            </c:numRef>
          </c:val>
          <c:extLst>
            <c:ext xmlns:c16="http://schemas.microsoft.com/office/drawing/2014/chart" uri="{C3380CC4-5D6E-409C-BE32-E72D297353CC}">
              <c16:uniqueId val="{00000000-5FB5-8E44-87EC-268B9C135AF9}"/>
            </c:ext>
          </c:extLst>
        </c:ser>
        <c:dLbls>
          <c:showLegendKey val="0"/>
          <c:showVal val="0"/>
          <c:showCatName val="0"/>
          <c:showSerName val="0"/>
          <c:showPercent val="0"/>
          <c:showBubbleSize val="0"/>
        </c:dLbls>
        <c:gapWidth val="184"/>
        <c:axId val="730147423"/>
        <c:axId val="730149103"/>
      </c:barChart>
      <c:catAx>
        <c:axId val="73014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149103"/>
        <c:crosses val="autoZero"/>
        <c:auto val="1"/>
        <c:lblAlgn val="ctr"/>
        <c:lblOffset val="100"/>
        <c:noMultiLvlLbl val="1"/>
      </c:catAx>
      <c:valAx>
        <c:axId val="730149103"/>
        <c:scaling>
          <c:logBase val="10"/>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14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Trends!$A$50</c:f>
              <c:strCache>
                <c:ptCount val="1"/>
                <c:pt idx="0">
                  <c:v>Private lab tests</c:v>
                </c:pt>
              </c:strCache>
            </c:strRef>
          </c:tx>
          <c:spPr>
            <a:solidFill>
              <a:schemeClr val="accent2"/>
            </a:solidFill>
            <a:ln>
              <a:noFill/>
            </a:ln>
            <a:effectLst/>
          </c:spPr>
          <c:invertIfNegative val="0"/>
          <c:cat>
            <c:numRef>
              <c:f>Trends!$B$49:$AY$49</c:f>
              <c:numCache>
                <c:formatCode>d\-mmm</c:formatCode>
                <c:ptCount val="50"/>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numCache>
            </c:numRef>
          </c:cat>
          <c:val>
            <c:numRef>
              <c:f>Trends!$B$50:$AY$50</c:f>
              <c:numCache>
                <c:formatCode>General</c:formatCode>
                <c:ptCount val="50"/>
                <c:pt idx="0">
                  <c:v>913</c:v>
                </c:pt>
                <c:pt idx="1">
                  <c:v>1292</c:v>
                </c:pt>
                <c:pt idx="2">
                  <c:v>2375</c:v>
                </c:pt>
                <c:pt idx="3">
                  <c:v>3873</c:v>
                </c:pt>
                <c:pt idx="4">
                  <c:v>2541</c:v>
                </c:pt>
                <c:pt idx="5">
                  <c:v>1907</c:v>
                </c:pt>
                <c:pt idx="6">
                  <c:v>1840</c:v>
                </c:pt>
                <c:pt idx="7">
                  <c:v>1397</c:v>
                </c:pt>
                <c:pt idx="8">
                  <c:v>1397</c:v>
                </c:pt>
                <c:pt idx="9">
                  <c:v>1875</c:v>
                </c:pt>
                <c:pt idx="10">
                  <c:v>2617</c:v>
                </c:pt>
                <c:pt idx="11">
                  <c:v>2936</c:v>
                </c:pt>
                <c:pt idx="12">
                  <c:v>3944</c:v>
                </c:pt>
                <c:pt idx="13">
                  <c:v>3518</c:v>
                </c:pt>
                <c:pt idx="14" formatCode="#,##0">
                  <c:v>2052</c:v>
                </c:pt>
                <c:pt idx="15">
                  <c:v>1832</c:v>
                </c:pt>
                <c:pt idx="16">
                  <c:v>3276</c:v>
                </c:pt>
                <c:pt idx="17">
                  <c:v>3612</c:v>
                </c:pt>
                <c:pt idx="18">
                  <c:v>3408</c:v>
                </c:pt>
                <c:pt idx="19">
                  <c:v>4823</c:v>
                </c:pt>
                <c:pt idx="20">
                  <c:v>3367</c:v>
                </c:pt>
                <c:pt idx="21">
                  <c:v>2201</c:v>
                </c:pt>
                <c:pt idx="22">
                  <c:v>2191</c:v>
                </c:pt>
                <c:pt idx="23">
                  <c:v>2385</c:v>
                </c:pt>
                <c:pt idx="24">
                  <c:v>4808</c:v>
                </c:pt>
                <c:pt idx="25">
                  <c:v>4077</c:v>
                </c:pt>
                <c:pt idx="26">
                  <c:v>3658</c:v>
                </c:pt>
                <c:pt idx="27">
                  <c:v>3161</c:v>
                </c:pt>
                <c:pt idx="28">
                  <c:v>4569</c:v>
                </c:pt>
                <c:pt idx="29">
                  <c:v>5165</c:v>
                </c:pt>
                <c:pt idx="30">
                  <c:v>6926</c:v>
                </c:pt>
                <c:pt idx="31">
                  <c:v>6534</c:v>
                </c:pt>
                <c:pt idx="32">
                  <c:v>6821</c:v>
                </c:pt>
                <c:pt idx="33">
                  <c:v>7302</c:v>
                </c:pt>
                <c:pt idx="34">
                  <c:v>7642</c:v>
                </c:pt>
                <c:pt idx="35">
                  <c:v>6439</c:v>
                </c:pt>
                <c:pt idx="36">
                  <c:v>5031</c:v>
                </c:pt>
                <c:pt idx="37">
                  <c:v>8977</c:v>
                </c:pt>
                <c:pt idx="38">
                  <c:v>9331</c:v>
                </c:pt>
                <c:pt idx="39">
                  <c:v>8464</c:v>
                </c:pt>
                <c:pt idx="40">
                  <c:v>6391</c:v>
                </c:pt>
                <c:pt idx="41">
                  <c:v>10446</c:v>
                </c:pt>
                <c:pt idx="42">
                  <c:v>6449</c:v>
                </c:pt>
                <c:pt idx="43">
                  <c:v>5743</c:v>
                </c:pt>
                <c:pt idx="44">
                  <c:v>9822</c:v>
                </c:pt>
                <c:pt idx="45">
                  <c:v>11371</c:v>
                </c:pt>
                <c:pt idx="46">
                  <c:v>9105</c:v>
                </c:pt>
                <c:pt idx="47">
                  <c:v>10429</c:v>
                </c:pt>
                <c:pt idx="48">
                  <c:v>8917</c:v>
                </c:pt>
                <c:pt idx="49">
                  <c:v>7449</c:v>
                </c:pt>
              </c:numCache>
            </c:numRef>
          </c:val>
          <c:extLst>
            <c:ext xmlns:c16="http://schemas.microsoft.com/office/drawing/2014/chart" uri="{C3380CC4-5D6E-409C-BE32-E72D297353CC}">
              <c16:uniqueId val="{00000000-D1F2-6B45-8CF3-E2DC3EC56C5A}"/>
            </c:ext>
          </c:extLst>
        </c:ser>
        <c:ser>
          <c:idx val="1"/>
          <c:order val="1"/>
          <c:tx>
            <c:strRef>
              <c:f>Trends!$A$51</c:f>
              <c:strCache>
                <c:ptCount val="1"/>
                <c:pt idx="0">
                  <c:v>Public lab tests</c:v>
                </c:pt>
              </c:strCache>
            </c:strRef>
          </c:tx>
          <c:spPr>
            <a:solidFill>
              <a:schemeClr val="accent4"/>
            </a:solidFill>
            <a:ln>
              <a:noFill/>
            </a:ln>
            <a:effectLst/>
          </c:spPr>
          <c:invertIfNegative val="0"/>
          <c:cat>
            <c:numRef>
              <c:f>Trends!$B$49:$AY$49</c:f>
              <c:numCache>
                <c:formatCode>d\-mmm</c:formatCode>
                <c:ptCount val="50"/>
                <c:pt idx="0">
                  <c:v>43927</c:v>
                </c:pt>
                <c:pt idx="1">
                  <c:v>43928</c:v>
                </c:pt>
                <c:pt idx="2">
                  <c:v>43929</c:v>
                </c:pt>
                <c:pt idx="3">
                  <c:v>43930</c:v>
                </c:pt>
                <c:pt idx="4">
                  <c:v>43931</c:v>
                </c:pt>
                <c:pt idx="5">
                  <c:v>43932</c:v>
                </c:pt>
                <c:pt idx="6">
                  <c:v>43933</c:v>
                </c:pt>
                <c:pt idx="7">
                  <c:v>43934</c:v>
                </c:pt>
                <c:pt idx="8">
                  <c:v>43935</c:v>
                </c:pt>
                <c:pt idx="9">
                  <c:v>43936</c:v>
                </c:pt>
                <c:pt idx="10">
                  <c:v>43937</c:v>
                </c:pt>
                <c:pt idx="11">
                  <c:v>43938</c:v>
                </c:pt>
                <c:pt idx="12">
                  <c:v>43939</c:v>
                </c:pt>
                <c:pt idx="13">
                  <c:v>43940</c:v>
                </c:pt>
                <c:pt idx="14">
                  <c:v>43941</c:v>
                </c:pt>
                <c:pt idx="15">
                  <c:v>43942</c:v>
                </c:pt>
                <c:pt idx="16">
                  <c:v>43943</c:v>
                </c:pt>
                <c:pt idx="17">
                  <c:v>43944</c:v>
                </c:pt>
                <c:pt idx="18">
                  <c:v>43945</c:v>
                </c:pt>
                <c:pt idx="19">
                  <c:v>43946</c:v>
                </c:pt>
                <c:pt idx="20">
                  <c:v>43947</c:v>
                </c:pt>
                <c:pt idx="21">
                  <c:v>43948</c:v>
                </c:pt>
                <c:pt idx="22">
                  <c:v>43949</c:v>
                </c:pt>
                <c:pt idx="23">
                  <c:v>43950</c:v>
                </c:pt>
                <c:pt idx="24">
                  <c:v>43951</c:v>
                </c:pt>
                <c:pt idx="25">
                  <c:v>43952</c:v>
                </c:pt>
                <c:pt idx="26">
                  <c:v>43953</c:v>
                </c:pt>
                <c:pt idx="27">
                  <c:v>43954</c:v>
                </c:pt>
                <c:pt idx="28">
                  <c:v>43955</c:v>
                </c:pt>
                <c:pt idx="29">
                  <c:v>43956</c:v>
                </c:pt>
                <c:pt idx="30">
                  <c:v>43957</c:v>
                </c:pt>
                <c:pt idx="31">
                  <c:v>43958</c:v>
                </c:pt>
                <c:pt idx="32">
                  <c:v>43959</c:v>
                </c:pt>
                <c:pt idx="33">
                  <c:v>43960</c:v>
                </c:pt>
                <c:pt idx="34">
                  <c:v>43961</c:v>
                </c:pt>
                <c:pt idx="35">
                  <c:v>43962</c:v>
                </c:pt>
                <c:pt idx="36">
                  <c:v>43963</c:v>
                </c:pt>
                <c:pt idx="37">
                  <c:v>43964</c:v>
                </c:pt>
                <c:pt idx="38">
                  <c:v>43965</c:v>
                </c:pt>
                <c:pt idx="39">
                  <c:v>43966</c:v>
                </c:pt>
                <c:pt idx="40">
                  <c:v>43967</c:v>
                </c:pt>
                <c:pt idx="41">
                  <c:v>43968</c:v>
                </c:pt>
                <c:pt idx="42">
                  <c:v>43969</c:v>
                </c:pt>
                <c:pt idx="43">
                  <c:v>43970</c:v>
                </c:pt>
                <c:pt idx="44">
                  <c:v>43971</c:v>
                </c:pt>
                <c:pt idx="45">
                  <c:v>43972</c:v>
                </c:pt>
                <c:pt idx="46">
                  <c:v>43973</c:v>
                </c:pt>
                <c:pt idx="47">
                  <c:v>43974</c:v>
                </c:pt>
                <c:pt idx="48">
                  <c:v>43975</c:v>
                </c:pt>
                <c:pt idx="49">
                  <c:v>43976</c:v>
                </c:pt>
              </c:numCache>
            </c:numRef>
          </c:cat>
          <c:val>
            <c:numRef>
              <c:f>Trends!$B$51:$AY$51</c:f>
              <c:numCache>
                <c:formatCode>General</c:formatCode>
                <c:ptCount val="50"/>
                <c:pt idx="0">
                  <c:v>312</c:v>
                </c:pt>
                <c:pt idx="1">
                  <c:v>826</c:v>
                </c:pt>
                <c:pt idx="2">
                  <c:v>1291</c:v>
                </c:pt>
                <c:pt idx="3">
                  <c:v>1225</c:v>
                </c:pt>
                <c:pt idx="4">
                  <c:v>1613</c:v>
                </c:pt>
                <c:pt idx="5">
                  <c:v>118</c:v>
                </c:pt>
                <c:pt idx="6">
                  <c:v>3192</c:v>
                </c:pt>
                <c:pt idx="7">
                  <c:v>1962</c:v>
                </c:pt>
                <c:pt idx="8">
                  <c:v>1962</c:v>
                </c:pt>
                <c:pt idx="9">
                  <c:v>1618</c:v>
                </c:pt>
                <c:pt idx="10">
                  <c:v>1928</c:v>
                </c:pt>
                <c:pt idx="11">
                  <c:v>2831</c:v>
                </c:pt>
                <c:pt idx="12">
                  <c:v>3250</c:v>
                </c:pt>
                <c:pt idx="13">
                  <c:v>3172</c:v>
                </c:pt>
                <c:pt idx="14" formatCode="#,##0">
                  <c:v>4747</c:v>
                </c:pt>
                <c:pt idx="15">
                  <c:v>3595</c:v>
                </c:pt>
                <c:pt idx="16">
                  <c:v>3592</c:v>
                </c:pt>
                <c:pt idx="17">
                  <c:v>6184</c:v>
                </c:pt>
                <c:pt idx="18">
                  <c:v>5412</c:v>
                </c:pt>
                <c:pt idx="19">
                  <c:v>3791</c:v>
                </c:pt>
                <c:pt idx="20">
                  <c:v>4272</c:v>
                </c:pt>
                <c:pt idx="21">
                  <c:v>7626</c:v>
                </c:pt>
                <c:pt idx="22">
                  <c:v>4836</c:v>
                </c:pt>
                <c:pt idx="23">
                  <c:v>9245</c:v>
                </c:pt>
                <c:pt idx="24">
                  <c:v>5595</c:v>
                </c:pt>
                <c:pt idx="25">
                  <c:v>5915</c:v>
                </c:pt>
                <c:pt idx="26">
                  <c:v>9506</c:v>
                </c:pt>
                <c:pt idx="27">
                  <c:v>11900</c:v>
                </c:pt>
                <c:pt idx="28">
                  <c:v>7225</c:v>
                </c:pt>
                <c:pt idx="29">
                  <c:v>5358</c:v>
                </c:pt>
                <c:pt idx="30">
                  <c:v>4389</c:v>
                </c:pt>
                <c:pt idx="31">
                  <c:v>6240</c:v>
                </c:pt>
                <c:pt idx="32">
                  <c:v>8778</c:v>
                </c:pt>
                <c:pt idx="33">
                  <c:v>9025</c:v>
                </c:pt>
                <c:pt idx="34">
                  <c:v>9615</c:v>
                </c:pt>
                <c:pt idx="35">
                  <c:v>8292</c:v>
                </c:pt>
                <c:pt idx="36">
                  <c:v>8599</c:v>
                </c:pt>
                <c:pt idx="37">
                  <c:v>7678</c:v>
                </c:pt>
                <c:pt idx="38">
                  <c:v>7335</c:v>
                </c:pt>
                <c:pt idx="39">
                  <c:v>10073</c:v>
                </c:pt>
                <c:pt idx="40">
                  <c:v>11613</c:v>
                </c:pt>
                <c:pt idx="41">
                  <c:v>10868</c:v>
                </c:pt>
                <c:pt idx="42">
                  <c:v>7749</c:v>
                </c:pt>
                <c:pt idx="43">
                  <c:v>7795</c:v>
                </c:pt>
                <c:pt idx="44">
                  <c:v>8430</c:v>
                </c:pt>
                <c:pt idx="45">
                  <c:v>7201</c:v>
                </c:pt>
                <c:pt idx="46">
                  <c:v>8494</c:v>
                </c:pt>
                <c:pt idx="47">
                  <c:v>10909</c:v>
                </c:pt>
                <c:pt idx="48">
                  <c:v>10568</c:v>
                </c:pt>
                <c:pt idx="49">
                  <c:v>5473</c:v>
                </c:pt>
              </c:numCache>
            </c:numRef>
          </c:val>
          <c:extLst>
            <c:ext xmlns:c16="http://schemas.microsoft.com/office/drawing/2014/chart" uri="{C3380CC4-5D6E-409C-BE32-E72D297353CC}">
              <c16:uniqueId val="{00000001-D1F2-6B45-8CF3-E2DC3EC56C5A}"/>
            </c:ext>
          </c:extLst>
        </c:ser>
        <c:dLbls>
          <c:showLegendKey val="0"/>
          <c:showVal val="0"/>
          <c:showCatName val="0"/>
          <c:showSerName val="0"/>
          <c:showPercent val="0"/>
          <c:showBubbleSize val="0"/>
        </c:dLbls>
        <c:gapWidth val="100"/>
        <c:overlap val="100"/>
        <c:axId val="1637078352"/>
        <c:axId val="1637085840"/>
      </c:barChart>
      <c:dateAx>
        <c:axId val="1637078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ZA"/>
                  <a:t>Date Reported (2020)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d\-mmm"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7085840"/>
        <c:crosses val="autoZero"/>
        <c:auto val="1"/>
        <c:lblOffset val="100"/>
        <c:baseTimeUnit val="days"/>
        <c:majorUnit val="7"/>
        <c:majorTimeUnit val="days"/>
      </c:dateAx>
      <c:valAx>
        <c:axId val="16370858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Number of new daily tests</a:t>
                </a:r>
              </a:p>
            </c:rich>
          </c:tx>
          <c:layout>
            <c:manualLayout>
              <c:xMode val="edge"/>
              <c:yMode val="edge"/>
              <c:x val="1.5510746731664082E-2"/>
              <c:y val="0.114573767609073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707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1873959946657"/>
          <c:y val="4.3759316866005968E-2"/>
          <c:w val="0.76905979818321335"/>
          <c:h val="0.69293269804536495"/>
        </c:manualLayout>
      </c:layout>
      <c:barChart>
        <c:barDir val="col"/>
        <c:grouping val="clustered"/>
        <c:varyColors val="0"/>
        <c:ser>
          <c:idx val="1"/>
          <c:order val="1"/>
          <c:tx>
            <c:v>Active cases</c:v>
          </c:tx>
          <c:spPr>
            <a:solidFill>
              <a:schemeClr val="accent1">
                <a:lumMod val="60000"/>
                <a:lumOff val="40000"/>
              </a:schemeClr>
            </a:solidFill>
            <a:ln>
              <a:solidFill>
                <a:schemeClr val="accent1">
                  <a:lumMod val="60000"/>
                  <a:lumOff val="40000"/>
                </a:schemeClr>
              </a:solidFill>
            </a:ln>
            <a:effectLst/>
          </c:spPr>
          <c:invertIfNegative val="0"/>
          <c:cat>
            <c:numRef>
              <c:f>master!$B$8:$B$80</c:f>
              <c:numCache>
                <c:formatCode>d\-mmm</c:formatCode>
                <c:ptCount val="73"/>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numCache>
            </c:numRef>
          </c:cat>
          <c:val>
            <c:numRef>
              <c:f>master!$J$8:$J$80</c:f>
              <c:numCache>
                <c:formatCode>General</c:formatCode>
                <c:ptCount val="73"/>
                <c:pt idx="0">
                  <c:v>1</c:v>
                </c:pt>
                <c:pt idx="1">
                  <c:v>1</c:v>
                </c:pt>
                <c:pt idx="2">
                  <c:v>2</c:v>
                </c:pt>
                <c:pt idx="3">
                  <c:v>3</c:v>
                </c:pt>
                <c:pt idx="4">
                  <c:v>7</c:v>
                </c:pt>
                <c:pt idx="5">
                  <c:v>10</c:v>
                </c:pt>
                <c:pt idx="6">
                  <c:v>13</c:v>
                </c:pt>
                <c:pt idx="7">
                  <c:v>16</c:v>
                </c:pt>
                <c:pt idx="8">
                  <c:v>24</c:v>
                </c:pt>
                <c:pt idx="9">
                  <c:v>38</c:v>
                </c:pt>
                <c:pt idx="10">
                  <c:v>51</c:v>
                </c:pt>
                <c:pt idx="11">
                  <c:v>62</c:v>
                </c:pt>
                <c:pt idx="12">
                  <c:v>85</c:v>
                </c:pt>
                <c:pt idx="13">
                  <c:v>116</c:v>
                </c:pt>
                <c:pt idx="14">
                  <c:v>149</c:v>
                </c:pt>
                <c:pt idx="15">
                  <c:v>201</c:v>
                </c:pt>
                <c:pt idx="16">
                  <c:v>238</c:v>
                </c:pt>
                <c:pt idx="17">
                  <c:v>271</c:v>
                </c:pt>
                <c:pt idx="18">
                  <c:v>395</c:v>
                </c:pt>
                <c:pt idx="19">
                  <c:v>544</c:v>
                </c:pt>
                <c:pt idx="20">
                  <c:v>696</c:v>
                </c:pt>
                <c:pt idx="21">
                  <c:v>911</c:v>
                </c:pt>
                <c:pt idx="22">
                  <c:v>1145</c:v>
                </c:pt>
                <c:pt idx="23">
                  <c:v>1149</c:v>
                </c:pt>
                <c:pt idx="24">
                  <c:v>1228</c:v>
                </c:pt>
                <c:pt idx="25">
                  <c:v>1263</c:v>
                </c:pt>
                <c:pt idx="26">
                  <c:v>1266</c:v>
                </c:pt>
                <c:pt idx="27">
                  <c:v>1264</c:v>
                </c:pt>
                <c:pt idx="28">
                  <c:v>1312</c:v>
                </c:pt>
                <c:pt idx="29">
                  <c:v>1299</c:v>
                </c:pt>
                <c:pt idx="30">
                  <c:v>1345</c:v>
                </c:pt>
                <c:pt idx="31">
                  <c:v>1379</c:v>
                </c:pt>
                <c:pt idx="32">
                  <c:v>1283</c:v>
                </c:pt>
                <c:pt idx="33">
                  <c:v>1194</c:v>
                </c:pt>
                <c:pt idx="34">
                  <c:v>1131</c:v>
                </c:pt>
                <c:pt idx="35">
                  <c:v>1007</c:v>
                </c:pt>
                <c:pt idx="36">
                  <c:v>827</c:v>
                </c:pt>
                <c:pt idx="37">
                  <c:v>840</c:v>
                </c:pt>
                <c:pt idx="38">
                  <c:v>893</c:v>
                </c:pt>
                <c:pt idx="39">
                  <c:v>944</c:v>
                </c:pt>
                <c:pt idx="40">
                  <c:v>1062</c:v>
                </c:pt>
                <c:pt idx="41">
                  <c:v>1119</c:v>
                </c:pt>
                <c:pt idx="42">
                  <c:v>1129</c:v>
                </c:pt>
                <c:pt idx="43">
                  <c:v>1276</c:v>
                </c:pt>
                <c:pt idx="44">
                  <c:v>1447</c:v>
                </c:pt>
                <c:pt idx="45">
                  <c:v>1501</c:v>
                </c:pt>
                <c:pt idx="46">
                  <c:v>1610</c:v>
                </c:pt>
                <c:pt idx="47">
                  <c:v>1716</c:v>
                </c:pt>
                <c:pt idx="48">
                  <c:v>1783</c:v>
                </c:pt>
                <c:pt idx="49">
                  <c:v>2009</c:v>
                </c:pt>
                <c:pt idx="50">
                  <c:v>2213</c:v>
                </c:pt>
                <c:pt idx="51">
                  <c:v>2326</c:v>
                </c:pt>
                <c:pt idx="52">
                  <c:v>2372</c:v>
                </c:pt>
                <c:pt idx="53">
                  <c:v>2518</c:v>
                </c:pt>
                <c:pt idx="54">
                  <c:v>2578</c:v>
                </c:pt>
                <c:pt idx="55">
                  <c:v>2834</c:v>
                </c:pt>
                <c:pt idx="56">
                  <c:v>3042</c:v>
                </c:pt>
                <c:pt idx="57">
                  <c:v>3155</c:v>
                </c:pt>
                <c:pt idx="58">
                  <c:v>3295</c:v>
                </c:pt>
                <c:pt idx="59">
                  <c:v>3617</c:v>
                </c:pt>
                <c:pt idx="60">
                  <c:v>3913</c:v>
                </c:pt>
                <c:pt idx="61">
                  <c:v>4097</c:v>
                </c:pt>
                <c:pt idx="62">
                  <c:v>4168</c:v>
                </c:pt>
                <c:pt idx="63">
                  <c:v>4271</c:v>
                </c:pt>
                <c:pt idx="64">
                  <c:v>4658</c:v>
                </c:pt>
                <c:pt idx="65">
                  <c:v>5051</c:v>
                </c:pt>
                <c:pt idx="66">
                  <c:v>5461</c:v>
                </c:pt>
                <c:pt idx="67">
                  <c:v>5847</c:v>
                </c:pt>
                <c:pt idx="68">
                  <c:v>6354</c:v>
                </c:pt>
                <c:pt idx="69">
                  <c:v>6711</c:v>
                </c:pt>
                <c:pt idx="70">
                  <c:v>7073</c:v>
                </c:pt>
                <c:pt idx="71">
                  <c:v>7564</c:v>
                </c:pt>
                <c:pt idx="72">
                  <c:v>8209</c:v>
                </c:pt>
              </c:numCache>
            </c:numRef>
          </c:val>
          <c:extLst>
            <c:ext xmlns:c16="http://schemas.microsoft.com/office/drawing/2014/chart" uri="{C3380CC4-5D6E-409C-BE32-E72D297353CC}">
              <c16:uniqueId val="{00000000-F2E0-4A30-8B9A-58C84E269A36}"/>
            </c:ext>
          </c:extLst>
        </c:ser>
        <c:dLbls>
          <c:showLegendKey val="0"/>
          <c:showVal val="0"/>
          <c:showCatName val="0"/>
          <c:showSerName val="0"/>
          <c:showPercent val="0"/>
          <c:showBubbleSize val="0"/>
        </c:dLbls>
        <c:gapWidth val="50"/>
        <c:overlap val="-1"/>
        <c:axId val="516080568"/>
        <c:axId val="516080896"/>
      </c:barChart>
      <c:lineChart>
        <c:grouping val="standard"/>
        <c:varyColors val="0"/>
        <c:ser>
          <c:idx val="0"/>
          <c:order val="0"/>
          <c:tx>
            <c:v>Number cases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master!$B$8:$B$80</c:f>
              <c:numCache>
                <c:formatCode>d\-mmm</c:formatCode>
                <c:ptCount val="73"/>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numCache>
            </c:numRef>
          </c:cat>
          <c:val>
            <c:numRef>
              <c:f>master!$D$8:$D$80</c:f>
              <c:numCache>
                <c:formatCode>General</c:formatCode>
                <c:ptCount val="73"/>
                <c:pt idx="0">
                  <c:v>1</c:v>
                </c:pt>
                <c:pt idx="1">
                  <c:v>1</c:v>
                </c:pt>
                <c:pt idx="2">
                  <c:v>2</c:v>
                </c:pt>
                <c:pt idx="3">
                  <c:v>3</c:v>
                </c:pt>
                <c:pt idx="4">
                  <c:v>7</c:v>
                </c:pt>
                <c:pt idx="5">
                  <c:v>10</c:v>
                </c:pt>
                <c:pt idx="6">
                  <c:v>13</c:v>
                </c:pt>
                <c:pt idx="7">
                  <c:v>16</c:v>
                </c:pt>
                <c:pt idx="8">
                  <c:v>24</c:v>
                </c:pt>
                <c:pt idx="9">
                  <c:v>38</c:v>
                </c:pt>
                <c:pt idx="10">
                  <c:v>51</c:v>
                </c:pt>
                <c:pt idx="11">
                  <c:v>62</c:v>
                </c:pt>
                <c:pt idx="12">
                  <c:v>85</c:v>
                </c:pt>
                <c:pt idx="13">
                  <c:v>116</c:v>
                </c:pt>
                <c:pt idx="14">
                  <c:v>150</c:v>
                </c:pt>
                <c:pt idx="15">
                  <c:v>202</c:v>
                </c:pt>
                <c:pt idx="16">
                  <c:v>240</c:v>
                </c:pt>
                <c:pt idx="17">
                  <c:v>274</c:v>
                </c:pt>
                <c:pt idx="18">
                  <c:v>402</c:v>
                </c:pt>
                <c:pt idx="19">
                  <c:v>554</c:v>
                </c:pt>
                <c:pt idx="20">
                  <c:v>709</c:v>
                </c:pt>
                <c:pt idx="21">
                  <c:v>927</c:v>
                </c:pt>
                <c:pt idx="22">
                  <c:v>1170</c:v>
                </c:pt>
                <c:pt idx="23">
                  <c:v>1187</c:v>
                </c:pt>
                <c:pt idx="24">
                  <c:v>1280</c:v>
                </c:pt>
                <c:pt idx="25">
                  <c:v>1326</c:v>
                </c:pt>
                <c:pt idx="26">
                  <c:v>1353</c:v>
                </c:pt>
                <c:pt idx="27">
                  <c:v>1380</c:v>
                </c:pt>
                <c:pt idx="28">
                  <c:v>1462</c:v>
                </c:pt>
                <c:pt idx="29">
                  <c:v>1505</c:v>
                </c:pt>
                <c:pt idx="30">
                  <c:v>1585</c:v>
                </c:pt>
                <c:pt idx="31">
                  <c:v>1655</c:v>
                </c:pt>
                <c:pt idx="32">
                  <c:v>1686</c:v>
                </c:pt>
                <c:pt idx="33">
                  <c:v>1749</c:v>
                </c:pt>
                <c:pt idx="34">
                  <c:v>1845</c:v>
                </c:pt>
                <c:pt idx="35">
                  <c:v>1934</c:v>
                </c:pt>
                <c:pt idx="36">
                  <c:v>2003</c:v>
                </c:pt>
                <c:pt idx="37">
                  <c:v>2028</c:v>
                </c:pt>
                <c:pt idx="38">
                  <c:v>2173</c:v>
                </c:pt>
                <c:pt idx="39">
                  <c:v>2272</c:v>
                </c:pt>
                <c:pt idx="40">
                  <c:v>2415</c:v>
                </c:pt>
                <c:pt idx="41">
                  <c:v>2506</c:v>
                </c:pt>
                <c:pt idx="42">
                  <c:v>2599</c:v>
                </c:pt>
                <c:pt idx="43">
                  <c:v>2783</c:v>
                </c:pt>
                <c:pt idx="44">
                  <c:v>3034</c:v>
                </c:pt>
                <c:pt idx="45">
                  <c:v>3158</c:v>
                </c:pt>
                <c:pt idx="46">
                  <c:v>3300</c:v>
                </c:pt>
                <c:pt idx="47">
                  <c:v>3465</c:v>
                </c:pt>
                <c:pt idx="48">
                  <c:v>3635</c:v>
                </c:pt>
                <c:pt idx="49">
                  <c:v>3953</c:v>
                </c:pt>
                <c:pt idx="50">
                  <c:v>4220</c:v>
                </c:pt>
                <c:pt idx="51">
                  <c:v>4361</c:v>
                </c:pt>
                <c:pt idx="52">
                  <c:v>4546</c:v>
                </c:pt>
                <c:pt idx="53">
                  <c:v>4793</c:v>
                </c:pt>
                <c:pt idx="54">
                  <c:v>4996</c:v>
                </c:pt>
                <c:pt idx="55">
                  <c:v>5350</c:v>
                </c:pt>
                <c:pt idx="56">
                  <c:v>5647</c:v>
                </c:pt>
                <c:pt idx="57">
                  <c:v>5951</c:v>
                </c:pt>
                <c:pt idx="58">
                  <c:v>6336</c:v>
                </c:pt>
                <c:pt idx="59">
                  <c:v>6783</c:v>
                </c:pt>
                <c:pt idx="60">
                  <c:v>7220</c:v>
                </c:pt>
                <c:pt idx="61">
                  <c:v>7572</c:v>
                </c:pt>
                <c:pt idx="62">
                  <c:v>7808</c:v>
                </c:pt>
                <c:pt idx="63">
                  <c:v>8232</c:v>
                </c:pt>
                <c:pt idx="64">
                  <c:v>8895</c:v>
                </c:pt>
                <c:pt idx="65">
                  <c:v>9420</c:v>
                </c:pt>
                <c:pt idx="66">
                  <c:v>10015</c:v>
                </c:pt>
                <c:pt idx="67">
                  <c:v>10652</c:v>
                </c:pt>
                <c:pt idx="68">
                  <c:v>11350</c:v>
                </c:pt>
                <c:pt idx="69">
                  <c:v>12074</c:v>
                </c:pt>
                <c:pt idx="70">
                  <c:v>12739</c:v>
                </c:pt>
                <c:pt idx="71">
                  <c:v>13524</c:v>
                </c:pt>
                <c:pt idx="72">
                  <c:v>14355</c:v>
                </c:pt>
              </c:numCache>
            </c:numRef>
          </c:val>
          <c:smooth val="0"/>
          <c:extLst>
            <c:ext xmlns:c16="http://schemas.microsoft.com/office/drawing/2014/chart" uri="{C3380CC4-5D6E-409C-BE32-E72D297353CC}">
              <c16:uniqueId val="{00000001-F2E0-4A30-8B9A-58C84E269A36}"/>
            </c:ext>
          </c:extLst>
        </c:ser>
        <c:dLbls>
          <c:showLegendKey val="0"/>
          <c:showVal val="0"/>
          <c:showCatName val="0"/>
          <c:showSerName val="0"/>
          <c:showPercent val="0"/>
          <c:showBubbleSize val="0"/>
        </c:dLbls>
        <c:marker val="1"/>
        <c:smooth val="0"/>
        <c:axId val="516080568"/>
        <c:axId val="516080896"/>
      </c:lineChart>
      <c:lineChart>
        <c:grouping val="standard"/>
        <c:varyColors val="0"/>
        <c:ser>
          <c:idx val="2"/>
          <c:order val="2"/>
          <c:tx>
            <c:v>Number of tests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master!$B$8:$B$80</c:f>
              <c:numCache>
                <c:formatCode>d\-mmm</c:formatCode>
                <c:ptCount val="73"/>
                <c:pt idx="0">
                  <c:v>43895</c:v>
                </c:pt>
                <c:pt idx="1">
                  <c:v>43896</c:v>
                </c:pt>
                <c:pt idx="2">
                  <c:v>43897</c:v>
                </c:pt>
                <c:pt idx="3">
                  <c:v>43898</c:v>
                </c:pt>
                <c:pt idx="4">
                  <c:v>43899</c:v>
                </c:pt>
                <c:pt idx="5">
                  <c:v>43900</c:v>
                </c:pt>
                <c:pt idx="6">
                  <c:v>43901</c:v>
                </c:pt>
                <c:pt idx="7">
                  <c:v>43902</c:v>
                </c:pt>
                <c:pt idx="8">
                  <c:v>43903</c:v>
                </c:pt>
                <c:pt idx="9">
                  <c:v>43904</c:v>
                </c:pt>
                <c:pt idx="10">
                  <c:v>43905</c:v>
                </c:pt>
                <c:pt idx="11">
                  <c:v>43906</c:v>
                </c:pt>
                <c:pt idx="12">
                  <c:v>43907</c:v>
                </c:pt>
                <c:pt idx="13">
                  <c:v>43908</c:v>
                </c:pt>
                <c:pt idx="14">
                  <c:v>43909</c:v>
                </c:pt>
                <c:pt idx="15">
                  <c:v>43910</c:v>
                </c:pt>
                <c:pt idx="16">
                  <c:v>43911</c:v>
                </c:pt>
                <c:pt idx="17">
                  <c:v>43912</c:v>
                </c:pt>
                <c:pt idx="18">
                  <c:v>43913</c:v>
                </c:pt>
                <c:pt idx="19">
                  <c:v>43914</c:v>
                </c:pt>
                <c:pt idx="20">
                  <c:v>43915</c:v>
                </c:pt>
                <c:pt idx="21">
                  <c:v>43916</c:v>
                </c:pt>
                <c:pt idx="22">
                  <c:v>43917</c:v>
                </c:pt>
                <c:pt idx="23">
                  <c:v>43918</c:v>
                </c:pt>
                <c:pt idx="24">
                  <c:v>43919</c:v>
                </c:pt>
                <c:pt idx="25">
                  <c:v>43920</c:v>
                </c:pt>
                <c:pt idx="26">
                  <c:v>43921</c:v>
                </c:pt>
                <c:pt idx="27">
                  <c:v>43922</c:v>
                </c:pt>
                <c:pt idx="28">
                  <c:v>43923</c:v>
                </c:pt>
                <c:pt idx="29">
                  <c:v>43924</c:v>
                </c:pt>
                <c:pt idx="30">
                  <c:v>43925</c:v>
                </c:pt>
                <c:pt idx="31">
                  <c:v>43926</c:v>
                </c:pt>
                <c:pt idx="32">
                  <c:v>43927</c:v>
                </c:pt>
                <c:pt idx="33">
                  <c:v>43928</c:v>
                </c:pt>
                <c:pt idx="34">
                  <c:v>43929</c:v>
                </c:pt>
                <c:pt idx="35">
                  <c:v>43930</c:v>
                </c:pt>
                <c:pt idx="36">
                  <c:v>43931</c:v>
                </c:pt>
                <c:pt idx="37">
                  <c:v>43932</c:v>
                </c:pt>
                <c:pt idx="38">
                  <c:v>43933</c:v>
                </c:pt>
                <c:pt idx="39">
                  <c:v>43934</c:v>
                </c:pt>
                <c:pt idx="40">
                  <c:v>43935</c:v>
                </c:pt>
                <c:pt idx="41">
                  <c:v>43936</c:v>
                </c:pt>
                <c:pt idx="42">
                  <c:v>43937</c:v>
                </c:pt>
                <c:pt idx="43">
                  <c:v>43938</c:v>
                </c:pt>
                <c:pt idx="44">
                  <c:v>43939</c:v>
                </c:pt>
                <c:pt idx="45">
                  <c:v>43940</c:v>
                </c:pt>
                <c:pt idx="46">
                  <c:v>43941</c:v>
                </c:pt>
                <c:pt idx="47">
                  <c:v>43942</c:v>
                </c:pt>
                <c:pt idx="48">
                  <c:v>43943</c:v>
                </c:pt>
                <c:pt idx="49">
                  <c:v>43944</c:v>
                </c:pt>
                <c:pt idx="50">
                  <c:v>43945</c:v>
                </c:pt>
                <c:pt idx="51">
                  <c:v>43946</c:v>
                </c:pt>
                <c:pt idx="52">
                  <c:v>43947</c:v>
                </c:pt>
                <c:pt idx="53">
                  <c:v>43948</c:v>
                </c:pt>
                <c:pt idx="54">
                  <c:v>43949</c:v>
                </c:pt>
                <c:pt idx="55">
                  <c:v>43950</c:v>
                </c:pt>
                <c:pt idx="56">
                  <c:v>43951</c:v>
                </c:pt>
                <c:pt idx="57">
                  <c:v>43952</c:v>
                </c:pt>
                <c:pt idx="58">
                  <c:v>43953</c:v>
                </c:pt>
                <c:pt idx="59">
                  <c:v>43954</c:v>
                </c:pt>
                <c:pt idx="60">
                  <c:v>43955</c:v>
                </c:pt>
                <c:pt idx="61">
                  <c:v>43956</c:v>
                </c:pt>
                <c:pt idx="62">
                  <c:v>43957</c:v>
                </c:pt>
                <c:pt idx="63">
                  <c:v>43958</c:v>
                </c:pt>
                <c:pt idx="64">
                  <c:v>43959</c:v>
                </c:pt>
                <c:pt idx="65">
                  <c:v>43960</c:v>
                </c:pt>
                <c:pt idx="66">
                  <c:v>43961</c:v>
                </c:pt>
                <c:pt idx="67">
                  <c:v>43962</c:v>
                </c:pt>
                <c:pt idx="68">
                  <c:v>43963</c:v>
                </c:pt>
                <c:pt idx="69">
                  <c:v>43964</c:v>
                </c:pt>
                <c:pt idx="70">
                  <c:v>43965</c:v>
                </c:pt>
                <c:pt idx="71">
                  <c:v>43966</c:v>
                </c:pt>
                <c:pt idx="72">
                  <c:v>43967</c:v>
                </c:pt>
              </c:numCache>
            </c:numRef>
          </c:cat>
          <c:val>
            <c:numRef>
              <c:f>master!$U$8:$U$80</c:f>
              <c:numCache>
                <c:formatCode>General</c:formatCode>
                <c:ptCount val="73"/>
                <c:pt idx="0">
                  <c:v>120</c:v>
                </c:pt>
                <c:pt idx="1">
                  <c:v>200</c:v>
                </c:pt>
                <c:pt idx="2">
                  <c:v>225</c:v>
                </c:pt>
                <c:pt idx="3">
                  <c:v>325</c:v>
                </c:pt>
                <c:pt idx="4">
                  <c:v>425</c:v>
                </c:pt>
                <c:pt idx="5">
                  <c:v>535</c:v>
                </c:pt>
                <c:pt idx="6">
                  <c:v>645</c:v>
                </c:pt>
                <c:pt idx="7">
                  <c:v>848</c:v>
                </c:pt>
                <c:pt idx="8">
                  <c:v>924</c:v>
                </c:pt>
                <c:pt idx="9">
                  <c:v>1017</c:v>
                </c:pt>
                <c:pt idx="10">
                  <c:v>1476</c:v>
                </c:pt>
                <c:pt idx="11">
                  <c:v>2405</c:v>
                </c:pt>
                <c:pt idx="12">
                  <c:v>2911</c:v>
                </c:pt>
                <c:pt idx="13">
                  <c:v>3070</c:v>
                </c:pt>
                <c:pt idx="14">
                  <c:v>4832</c:v>
                </c:pt>
                <c:pt idx="15">
                  <c:v>6438</c:v>
                </c:pt>
                <c:pt idx="16">
                  <c:v>7425</c:v>
                </c:pt>
                <c:pt idx="17">
                  <c:v>9315</c:v>
                </c:pt>
                <c:pt idx="18">
                  <c:v>12815</c:v>
                </c:pt>
                <c:pt idx="19">
                  <c:v>15529</c:v>
                </c:pt>
                <c:pt idx="20">
                  <c:v>18000</c:v>
                </c:pt>
                <c:pt idx="21">
                  <c:v>20471</c:v>
                </c:pt>
                <c:pt idx="22" formatCode="#,##0">
                  <c:v>28537</c:v>
                </c:pt>
                <c:pt idx="23">
                  <c:v>31963</c:v>
                </c:pt>
                <c:pt idx="24">
                  <c:v>35593</c:v>
                </c:pt>
                <c:pt idx="25">
                  <c:v>38409</c:v>
                </c:pt>
                <c:pt idx="26">
                  <c:v>41072</c:v>
                </c:pt>
                <c:pt idx="27">
                  <c:v>44292</c:v>
                </c:pt>
                <c:pt idx="28">
                  <c:v>47965</c:v>
                </c:pt>
                <c:pt idx="29">
                  <c:v>50361</c:v>
                </c:pt>
                <c:pt idx="30" formatCode="#,##0">
                  <c:v>53937</c:v>
                </c:pt>
                <c:pt idx="31" formatCode="#,##0">
                  <c:v>56873</c:v>
                </c:pt>
                <c:pt idx="32" formatCode="#,##0">
                  <c:v>58098</c:v>
                </c:pt>
                <c:pt idx="33" formatCode="#,##0">
                  <c:v>60937</c:v>
                </c:pt>
                <c:pt idx="34" formatCode="#,##0">
                  <c:v>63776</c:v>
                </c:pt>
                <c:pt idx="35" formatCode="#,##0">
                  <c:v>68874</c:v>
                </c:pt>
                <c:pt idx="36" formatCode="#,##0">
                  <c:v>73028</c:v>
                </c:pt>
                <c:pt idx="37" formatCode="#,##0">
                  <c:v>75053</c:v>
                </c:pt>
                <c:pt idx="38" formatCode="#,##0">
                  <c:v>80805</c:v>
                </c:pt>
                <c:pt idx="39" formatCode="#,##0">
                  <c:v>83663</c:v>
                </c:pt>
                <c:pt idx="40" formatCode="#,##0">
                  <c:v>87022</c:v>
                </c:pt>
                <c:pt idx="41" formatCode="#,##0">
                  <c:v>90515</c:v>
                </c:pt>
                <c:pt idx="42" formatCode="#,##0">
                  <c:v>95060</c:v>
                </c:pt>
                <c:pt idx="43" formatCode="#,##0">
                  <c:v>100827</c:v>
                </c:pt>
                <c:pt idx="44" formatCode="#,##0">
                  <c:v>108021</c:v>
                </c:pt>
                <c:pt idx="45" formatCode="#,##0">
                  <c:v>114711</c:v>
                </c:pt>
                <c:pt idx="46" formatCode="#,##0">
                  <c:v>121510</c:v>
                </c:pt>
                <c:pt idx="47" formatCode="#,##0">
                  <c:v>126927</c:v>
                </c:pt>
                <c:pt idx="48" formatCode="#,##0">
                  <c:v>133774</c:v>
                </c:pt>
                <c:pt idx="49">
                  <c:v>143570</c:v>
                </c:pt>
                <c:pt idx="50">
                  <c:v>152390</c:v>
                </c:pt>
                <c:pt idx="51">
                  <c:v>161004</c:v>
                </c:pt>
                <c:pt idx="52">
                  <c:v>168643</c:v>
                </c:pt>
                <c:pt idx="53">
                  <c:v>178470</c:v>
                </c:pt>
                <c:pt idx="54">
                  <c:v>185497</c:v>
                </c:pt>
                <c:pt idx="55">
                  <c:v>197127</c:v>
                </c:pt>
                <c:pt idx="56">
                  <c:v>207530</c:v>
                </c:pt>
                <c:pt idx="57">
                  <c:v>217522</c:v>
                </c:pt>
                <c:pt idx="58">
                  <c:v>230686</c:v>
                </c:pt>
                <c:pt idx="59">
                  <c:v>245747</c:v>
                </c:pt>
                <c:pt idx="60">
                  <c:v>257541</c:v>
                </c:pt>
                <c:pt idx="61">
                  <c:v>268064</c:v>
                </c:pt>
                <c:pt idx="62">
                  <c:v>279379</c:v>
                </c:pt>
                <c:pt idx="63">
                  <c:v>292153</c:v>
                </c:pt>
                <c:pt idx="64">
                  <c:v>307752</c:v>
                </c:pt>
                <c:pt idx="65">
                  <c:v>324079</c:v>
                </c:pt>
                <c:pt idx="66">
                  <c:v>341336</c:v>
                </c:pt>
                <c:pt idx="67">
                  <c:v>356067</c:v>
                </c:pt>
                <c:pt idx="68">
                  <c:v>369697</c:v>
                </c:pt>
                <c:pt idx="69">
                  <c:v>386352</c:v>
                </c:pt>
                <c:pt idx="70">
                  <c:v>403018</c:v>
                </c:pt>
                <c:pt idx="71">
                  <c:v>421555</c:v>
                </c:pt>
                <c:pt idx="72">
                  <c:v>439559</c:v>
                </c:pt>
              </c:numCache>
            </c:numRef>
          </c:val>
          <c:smooth val="0"/>
          <c:extLst>
            <c:ext xmlns:c16="http://schemas.microsoft.com/office/drawing/2014/chart" uri="{C3380CC4-5D6E-409C-BE32-E72D297353CC}">
              <c16:uniqueId val="{00000002-F2E0-4A30-8B9A-58C84E269A36}"/>
            </c:ext>
          </c:extLst>
        </c:ser>
        <c:dLbls>
          <c:showLegendKey val="0"/>
          <c:showVal val="0"/>
          <c:showCatName val="0"/>
          <c:showSerName val="0"/>
          <c:showPercent val="0"/>
          <c:showBubbleSize val="0"/>
        </c:dLbls>
        <c:marker val="1"/>
        <c:smooth val="0"/>
        <c:axId val="678191168"/>
        <c:axId val="678200024"/>
      </c:lineChart>
      <c:dateAx>
        <c:axId val="516080568"/>
        <c:scaling>
          <c:orientation val="minMax"/>
        </c:scaling>
        <c:delete val="0"/>
        <c:axPos val="b"/>
        <c:numFmt formatCode="d\-mmm"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6080896"/>
        <c:crosses val="autoZero"/>
        <c:auto val="1"/>
        <c:lblOffset val="100"/>
        <c:baseTimeUnit val="days"/>
      </c:dateAx>
      <c:valAx>
        <c:axId val="516080896"/>
        <c:scaling>
          <c:orientation val="minMax"/>
          <c:max val="1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ZA" sz="1400" b="1">
                    <a:solidFill>
                      <a:sysClr val="windowText" lastClr="000000"/>
                    </a:solidFill>
                    <a:latin typeface="Arial" panose="020B0604020202020204" pitchFamily="34" charset="0"/>
                    <a:cs typeface="Arial" panose="020B0604020202020204" pitchFamily="34" charset="0"/>
                  </a:rPr>
                  <a:t># COVID-19 cases</a:t>
                </a:r>
              </a:p>
            </c:rich>
          </c:tx>
          <c:layout>
            <c:manualLayout>
              <c:xMode val="edge"/>
              <c:yMode val="edge"/>
              <c:x val="2.9870098785668365E-2"/>
              <c:y val="0.3243869498686919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6080568"/>
        <c:crosses val="autoZero"/>
        <c:crossBetween val="between"/>
      </c:valAx>
      <c:valAx>
        <c:axId val="678200024"/>
        <c:scaling>
          <c:orientation val="minMax"/>
          <c:max val="45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sz="1400" b="1">
                    <a:solidFill>
                      <a:sysClr val="windowText" lastClr="000000"/>
                    </a:solidFill>
                    <a:latin typeface="Arial" panose="020B0604020202020204" pitchFamily="34" charset="0"/>
                    <a:cs typeface="Arial" panose="020B0604020202020204" pitchFamily="34" charset="0"/>
                  </a:rPr>
                  <a:t>Number of tests</a:t>
                </a:r>
              </a:p>
            </c:rich>
          </c:tx>
          <c:layout>
            <c:manualLayout>
              <c:xMode val="edge"/>
              <c:yMode val="edge"/>
              <c:x val="0.97145863331848459"/>
              <c:y val="0.258249168520571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8191168"/>
        <c:crosses val="max"/>
        <c:crossBetween val="between"/>
      </c:valAx>
      <c:dateAx>
        <c:axId val="678191168"/>
        <c:scaling>
          <c:orientation val="minMax"/>
        </c:scaling>
        <c:delete val="1"/>
        <c:axPos val="b"/>
        <c:numFmt formatCode="d\-mmm" sourceLinked="1"/>
        <c:majorTickMark val="out"/>
        <c:minorTickMark val="none"/>
        <c:tickLblPos val="nextTo"/>
        <c:crossAx val="678200024"/>
        <c:crosses val="autoZero"/>
        <c:auto val="1"/>
        <c:lblOffset val="100"/>
        <c:baseTimeUnit val="days"/>
      </c:dateAx>
      <c:spPr>
        <a:noFill/>
        <a:ln>
          <a:noFill/>
        </a:ln>
        <a:effectLst/>
      </c:spPr>
    </c:plotArea>
    <c:legend>
      <c:legendPos val="b"/>
      <c:layout>
        <c:manualLayout>
          <c:xMode val="edge"/>
          <c:yMode val="edge"/>
          <c:x val="0.12035281945494333"/>
          <c:y val="6.7075155176898812E-2"/>
          <c:w val="0.50076468073858571"/>
          <c:h val="6.145214057726374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0ED0D-AB67-D64B-9D22-940A447EE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3213AD-A9FA-3348-BB12-563D7BF62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D198B-44D5-5F44-846B-2BFEFB59640D}" type="datetimeFigureOut">
              <a:rPr lang="en-US" smtClean="0"/>
              <a:t>5/26/2020</a:t>
            </a:fld>
            <a:endParaRPr lang="en-US" dirty="0"/>
          </a:p>
        </p:txBody>
      </p:sp>
      <p:sp>
        <p:nvSpPr>
          <p:cNvPr id="4" name="Footer Placeholder 3">
            <a:extLst>
              <a:ext uri="{FF2B5EF4-FFF2-40B4-BE49-F238E27FC236}">
                <a16:creationId xmlns:a16="http://schemas.microsoft.com/office/drawing/2014/main" id="{793F1998-60E0-854D-BD4D-A546D51756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DBA2C4-EC8E-4A43-969B-4F2A441266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18D36-EDAA-DB44-8F98-ABA861474A77}" type="slidenum">
              <a:rPr lang="en-US" smtClean="0"/>
              <a:t>‹#›</a:t>
            </a:fld>
            <a:endParaRPr lang="en-US" dirty="0"/>
          </a:p>
        </p:txBody>
      </p:sp>
    </p:spTree>
    <p:extLst>
      <p:ext uri="{BB962C8B-B14F-4D97-AF65-F5344CB8AC3E}">
        <p14:creationId xmlns:p14="http://schemas.microsoft.com/office/powerpoint/2010/main" val="422773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DA863-1EE9-4BB1-8476-B9C40723BB84}" type="datetimeFigureOut">
              <a:rPr lang="en-GB" smtClean="0"/>
              <a:t>26/05/2020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A58A9-DA54-47A5-A2D1-646DD3F409B7}" type="slidenum">
              <a:rPr lang="en-GB" smtClean="0"/>
              <a:t>‹#›</a:t>
            </a:fld>
            <a:endParaRPr lang="en-GB" dirty="0"/>
          </a:p>
        </p:txBody>
      </p:sp>
    </p:spTree>
    <p:extLst>
      <p:ext uri="{BB962C8B-B14F-4D97-AF65-F5344CB8AC3E}">
        <p14:creationId xmlns:p14="http://schemas.microsoft.com/office/powerpoint/2010/main" val="312584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a:p>
            <a:endParaRPr lang="en-ZA" dirty="0"/>
          </a:p>
        </p:txBody>
      </p:sp>
      <p:sp>
        <p:nvSpPr>
          <p:cNvPr id="4" name="Slide Number Placeholder 3"/>
          <p:cNvSpPr>
            <a:spLocks noGrp="1"/>
          </p:cNvSpPr>
          <p:nvPr>
            <p:ph type="sldNum" sz="quarter" idx="10"/>
          </p:nvPr>
        </p:nvSpPr>
        <p:spPr/>
        <p:txBody>
          <a:bodyPr/>
          <a:lstStyle/>
          <a:p>
            <a:fld id="{90CA58A9-DA54-47A5-A2D1-646DD3F409B7}" type="slidenum">
              <a:rPr lang="en-GB" smtClean="0"/>
              <a:t>1</a:t>
            </a:fld>
            <a:endParaRPr lang="en-GB" dirty="0"/>
          </a:p>
        </p:txBody>
      </p:sp>
    </p:spTree>
    <p:extLst>
      <p:ext uri="{BB962C8B-B14F-4D97-AF65-F5344CB8AC3E}">
        <p14:creationId xmlns:p14="http://schemas.microsoft.com/office/powerpoint/2010/main" val="423594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13</a:t>
            </a:fld>
            <a:endParaRPr lang="en-GB" dirty="0"/>
          </a:p>
        </p:txBody>
      </p:sp>
    </p:spTree>
    <p:extLst>
      <p:ext uri="{BB962C8B-B14F-4D97-AF65-F5344CB8AC3E}">
        <p14:creationId xmlns:p14="http://schemas.microsoft.com/office/powerpoint/2010/main" val="88154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Qqq					</a:t>
            </a:r>
          </a:p>
        </p:txBody>
      </p:sp>
      <p:sp>
        <p:nvSpPr>
          <p:cNvPr id="4" name="Slide Number Placeholder 3"/>
          <p:cNvSpPr>
            <a:spLocks noGrp="1"/>
          </p:cNvSpPr>
          <p:nvPr>
            <p:ph type="sldNum" sz="quarter" idx="5"/>
          </p:nvPr>
        </p:nvSpPr>
        <p:spPr/>
        <p:txBody>
          <a:bodyPr/>
          <a:lstStyle/>
          <a:p>
            <a:fld id="{90CA58A9-DA54-47A5-A2D1-646DD3F409B7}" type="slidenum">
              <a:rPr lang="en-GB" smtClean="0"/>
              <a:t>14</a:t>
            </a:fld>
            <a:endParaRPr lang="en-GB" dirty="0"/>
          </a:p>
        </p:txBody>
      </p:sp>
    </p:spTree>
    <p:extLst>
      <p:ext uri="{BB962C8B-B14F-4D97-AF65-F5344CB8AC3E}">
        <p14:creationId xmlns:p14="http://schemas.microsoft.com/office/powerpoint/2010/main" val="384709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Qqq					</a:t>
            </a:r>
          </a:p>
        </p:txBody>
      </p:sp>
      <p:sp>
        <p:nvSpPr>
          <p:cNvPr id="4" name="Slide Number Placeholder 3"/>
          <p:cNvSpPr>
            <a:spLocks noGrp="1"/>
          </p:cNvSpPr>
          <p:nvPr>
            <p:ph type="sldNum" sz="quarter" idx="5"/>
          </p:nvPr>
        </p:nvSpPr>
        <p:spPr/>
        <p:txBody>
          <a:bodyPr/>
          <a:lstStyle/>
          <a:p>
            <a:fld id="{90CA58A9-DA54-47A5-A2D1-646DD3F409B7}" type="slidenum">
              <a:rPr lang="en-GB" smtClean="0"/>
              <a:t>15</a:t>
            </a:fld>
            <a:endParaRPr lang="en-GB" dirty="0"/>
          </a:p>
        </p:txBody>
      </p:sp>
    </p:spTree>
    <p:extLst>
      <p:ext uri="{BB962C8B-B14F-4D97-AF65-F5344CB8AC3E}">
        <p14:creationId xmlns:p14="http://schemas.microsoft.com/office/powerpoint/2010/main" val="56154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A58A9-DA54-47A5-A2D1-646DD3F409B7}" type="slidenum">
              <a:rPr lang="en-GB" smtClean="0"/>
              <a:t>16</a:t>
            </a:fld>
            <a:endParaRPr lang="en-GB" dirty="0"/>
          </a:p>
        </p:txBody>
      </p:sp>
    </p:spTree>
    <p:extLst>
      <p:ext uri="{BB962C8B-B14F-4D97-AF65-F5344CB8AC3E}">
        <p14:creationId xmlns:p14="http://schemas.microsoft.com/office/powerpoint/2010/main" val="189477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17</a:t>
            </a:fld>
            <a:endParaRPr lang="en-GB" dirty="0"/>
          </a:p>
        </p:txBody>
      </p:sp>
    </p:spTree>
    <p:extLst>
      <p:ext uri="{BB962C8B-B14F-4D97-AF65-F5344CB8AC3E}">
        <p14:creationId xmlns:p14="http://schemas.microsoft.com/office/powerpoint/2010/main" val="136767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18</a:t>
            </a:fld>
            <a:endParaRPr lang="en-GB" dirty="0"/>
          </a:p>
        </p:txBody>
      </p:sp>
    </p:spTree>
    <p:extLst>
      <p:ext uri="{BB962C8B-B14F-4D97-AF65-F5344CB8AC3E}">
        <p14:creationId xmlns:p14="http://schemas.microsoft.com/office/powerpoint/2010/main" val="251888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19</a:t>
            </a:fld>
            <a:endParaRPr lang="en-GB" dirty="0"/>
          </a:p>
        </p:txBody>
      </p:sp>
    </p:spTree>
    <p:extLst>
      <p:ext uri="{BB962C8B-B14F-4D97-AF65-F5344CB8AC3E}">
        <p14:creationId xmlns:p14="http://schemas.microsoft.com/office/powerpoint/2010/main" val="89213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20</a:t>
            </a:fld>
            <a:endParaRPr lang="en-GB" dirty="0"/>
          </a:p>
        </p:txBody>
      </p:sp>
    </p:spTree>
    <p:extLst>
      <p:ext uri="{BB962C8B-B14F-4D97-AF65-F5344CB8AC3E}">
        <p14:creationId xmlns:p14="http://schemas.microsoft.com/office/powerpoint/2010/main" val="209683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21</a:t>
            </a:fld>
            <a:endParaRPr lang="en-GB" dirty="0"/>
          </a:p>
        </p:txBody>
      </p:sp>
    </p:spTree>
    <p:extLst>
      <p:ext uri="{BB962C8B-B14F-4D97-AF65-F5344CB8AC3E}">
        <p14:creationId xmlns:p14="http://schemas.microsoft.com/office/powerpoint/2010/main" val="294772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611EF3-1CAA-4045-A2DA-312B622CDA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16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CA58A9-DA54-47A5-A2D1-646DD3F409B7}" type="slidenum">
              <a:rPr lang="en-GB" smtClean="0"/>
              <a:t>5</a:t>
            </a:fld>
            <a:endParaRPr lang="en-GB" dirty="0"/>
          </a:p>
        </p:txBody>
      </p:sp>
    </p:spTree>
    <p:extLst>
      <p:ext uri="{BB962C8B-B14F-4D97-AF65-F5344CB8AC3E}">
        <p14:creationId xmlns:p14="http://schemas.microsoft.com/office/powerpoint/2010/main" val="3328412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1611EF3-1CAA-4045-A2DA-312B622CDAC5}" type="slidenum">
              <a:rPr lang="en-ZA" smtClean="0"/>
              <a:t>24</a:t>
            </a:fld>
            <a:endParaRPr lang="en-ZA"/>
          </a:p>
        </p:txBody>
      </p:sp>
    </p:spTree>
    <p:extLst>
      <p:ext uri="{BB962C8B-B14F-4D97-AF65-F5344CB8AC3E}">
        <p14:creationId xmlns:p14="http://schemas.microsoft.com/office/powerpoint/2010/main" val="9867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Tulio to send updated figure from day of first case and from 100</a:t>
            </a:r>
            <a:r>
              <a:rPr lang="en-ZA" baseline="30000" dirty="0"/>
              <a:t>th</a:t>
            </a:r>
            <a:r>
              <a:rPr lang="en-ZA" dirty="0"/>
              <a:t> case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611EF3-1CAA-4045-A2DA-312B622CDA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8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6BEA98B-8E54-4CD0-82BB-B61F2ACC55F5}" type="slidenum">
              <a:rPr lang="en-US" smtClean="0"/>
              <a:pPr/>
              <a:t>6</a:t>
            </a:fld>
            <a:endParaRPr lang="en-US" dirty="0"/>
          </a:p>
        </p:txBody>
      </p:sp>
    </p:spTree>
    <p:extLst>
      <p:ext uri="{BB962C8B-B14F-4D97-AF65-F5344CB8AC3E}">
        <p14:creationId xmlns:p14="http://schemas.microsoft.com/office/powerpoint/2010/main" val="108643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6BEA98B-8E54-4CD0-82BB-B61F2ACC55F5}" type="slidenum">
              <a:rPr lang="en-US" smtClean="0"/>
              <a:pPr/>
              <a:t>7</a:t>
            </a:fld>
            <a:endParaRPr lang="en-US" dirty="0"/>
          </a:p>
        </p:txBody>
      </p:sp>
    </p:spTree>
    <p:extLst>
      <p:ext uri="{BB962C8B-B14F-4D97-AF65-F5344CB8AC3E}">
        <p14:creationId xmlns:p14="http://schemas.microsoft.com/office/powerpoint/2010/main" val="210711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	</a:t>
            </a:r>
            <a:r>
              <a:rPr lang="en-US" sz="3200" dirty="0"/>
              <a:t>				guateng, wc and ec</a:t>
            </a:r>
          </a:p>
        </p:txBody>
      </p:sp>
      <p:sp>
        <p:nvSpPr>
          <p:cNvPr id="4" name="Slide Number Placeholder 3"/>
          <p:cNvSpPr>
            <a:spLocks noGrp="1"/>
          </p:cNvSpPr>
          <p:nvPr>
            <p:ph type="sldNum" sz="quarter" idx="5"/>
          </p:nvPr>
        </p:nvSpPr>
        <p:spPr/>
        <p:txBody>
          <a:bodyPr/>
          <a:lstStyle/>
          <a:p>
            <a:fld id="{26BEA98B-8E54-4CD0-82BB-B61F2ACC55F5}" type="slidenum">
              <a:rPr lang="en-US" smtClean="0"/>
              <a:pPr/>
              <a:t>8</a:t>
            </a:fld>
            <a:endParaRPr lang="en-US" dirty="0"/>
          </a:p>
        </p:txBody>
      </p:sp>
    </p:spTree>
    <p:extLst>
      <p:ext uri="{BB962C8B-B14F-4D97-AF65-F5344CB8AC3E}">
        <p14:creationId xmlns:p14="http://schemas.microsoft.com/office/powerpoint/2010/main" val="418080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A58A9-DA54-47A5-A2D1-646DD3F409B7}" type="slidenum">
              <a:rPr lang="en-GB" smtClean="0"/>
              <a:t>9</a:t>
            </a:fld>
            <a:endParaRPr lang="en-GB" dirty="0"/>
          </a:p>
        </p:txBody>
      </p:sp>
    </p:spTree>
    <p:extLst>
      <p:ext uri="{BB962C8B-B14F-4D97-AF65-F5344CB8AC3E}">
        <p14:creationId xmlns:p14="http://schemas.microsoft.com/office/powerpoint/2010/main" val="390779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A58A9-DA54-47A5-A2D1-646DD3F409B7}" type="slidenum">
              <a:rPr lang="en-GB" smtClean="0"/>
              <a:t>10</a:t>
            </a:fld>
            <a:endParaRPr lang="en-GB" dirty="0"/>
          </a:p>
        </p:txBody>
      </p:sp>
    </p:spTree>
    <p:extLst>
      <p:ext uri="{BB962C8B-B14F-4D97-AF65-F5344CB8AC3E}">
        <p14:creationId xmlns:p14="http://schemas.microsoft.com/office/powerpoint/2010/main" val="264026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2400" dirty="0"/>
              <a:t>	Add data label 1st</a:t>
            </a:r>
            <a:endParaRPr lang="en-US" dirty="0"/>
          </a:p>
        </p:txBody>
      </p:sp>
      <p:sp>
        <p:nvSpPr>
          <p:cNvPr id="4" name="Slide Number Placeholder 3"/>
          <p:cNvSpPr>
            <a:spLocks noGrp="1"/>
          </p:cNvSpPr>
          <p:nvPr>
            <p:ph type="sldNum" sz="quarter" idx="5"/>
          </p:nvPr>
        </p:nvSpPr>
        <p:spPr/>
        <p:txBody>
          <a:bodyPr/>
          <a:lstStyle/>
          <a:p>
            <a:fld id="{26BEA98B-8E54-4CD0-82BB-B61F2ACC55F5}" type="slidenum">
              <a:rPr lang="en-US" smtClean="0"/>
              <a:pPr/>
              <a:t>11</a:t>
            </a:fld>
            <a:endParaRPr lang="en-US" dirty="0"/>
          </a:p>
        </p:txBody>
      </p:sp>
    </p:spTree>
    <p:extLst>
      <p:ext uri="{BB962C8B-B14F-4D97-AF65-F5344CB8AC3E}">
        <p14:creationId xmlns:p14="http://schemas.microsoft.com/office/powerpoint/2010/main" val="357960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A58A9-DA54-47A5-A2D1-646DD3F409B7}" type="slidenum">
              <a:rPr lang="en-GB" smtClean="0"/>
              <a:t>12</a:t>
            </a:fld>
            <a:endParaRPr lang="en-GB" dirty="0"/>
          </a:p>
        </p:txBody>
      </p:sp>
    </p:spTree>
    <p:extLst>
      <p:ext uri="{BB962C8B-B14F-4D97-AF65-F5344CB8AC3E}">
        <p14:creationId xmlns:p14="http://schemas.microsoft.com/office/powerpoint/2010/main" val="349250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352800" y="2852738"/>
            <a:ext cx="8534400" cy="1223962"/>
          </a:xfrm>
          <a:prstGeom prst="rect">
            <a:avLst/>
          </a:prstGeom>
        </p:spPr>
        <p:txBody>
          <a:bodyPr anchor="ct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Edit Master text styles</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44915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dirty="0">
              <a:latin typeface="Calibri" panose="020F0502020204030204" pitchFamily="34" charset="0"/>
              <a:ea typeface="Verdana" panose="020B0604030504040204" pitchFamily="34" charset="0"/>
              <a:sym typeface="Calibri" panose="020F0502020204030204" pitchFamily="34" charset="0"/>
            </a:endParaRPr>
          </a:p>
        </p:txBody>
      </p:sp>
      <p:sp>
        <p:nvSpPr>
          <p:cNvPr id="3" name="Title 1"/>
          <p:cNvSpPr>
            <a:spLocks noGrp="1"/>
          </p:cNvSpPr>
          <p:nvPr>
            <p:ph type="title"/>
          </p:nvPr>
        </p:nvSpPr>
        <p:spPr>
          <a:xfrm>
            <a:off x="344787" y="0"/>
            <a:ext cx="11407824" cy="1052736"/>
          </a:xfrm>
          <a:prstGeom prst="rect">
            <a:avLst/>
          </a:prstGeom>
        </p:spPr>
        <p:txBody>
          <a:bodyPr anchor="ctr"/>
          <a:lstStyle>
            <a:lvl1pPr algn="l">
              <a:defRPr sz="2400" b="1" u="sng">
                <a:solidFill>
                  <a:schemeClr val="bg1"/>
                </a:solidFill>
                <a:latin typeface="+mj-lt"/>
                <a:ea typeface="Verdana" panose="020B0604030504040204" pitchFamily="34" charset="0"/>
                <a:cs typeface="Verdana" panose="020B0604030504040204" pitchFamily="34" charset="0"/>
              </a:defRPr>
            </a:lvl1pPr>
          </a:lstStyle>
          <a:p>
            <a:r>
              <a:rPr lang="en-US" dirty="0"/>
              <a:t>Click to edit Master title style</a:t>
            </a:r>
            <a:endParaRPr lang="en-ZA" dirty="0"/>
          </a:p>
        </p:txBody>
      </p:sp>
      <p:sp>
        <p:nvSpPr>
          <p:cNvPr id="4" name="Text Placeholder 2"/>
          <p:cNvSpPr>
            <a:spLocks noGrp="1"/>
          </p:cNvSpPr>
          <p:nvPr>
            <p:ph type="body" sz="quarter" idx="10"/>
          </p:nvPr>
        </p:nvSpPr>
        <p:spPr>
          <a:xfrm>
            <a:off x="344389" y="1277840"/>
            <a:ext cx="11512649" cy="4672110"/>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vl2pPr marL="742950" indent="-285750">
              <a:buFont typeface="Courier New" panose="02070309020205020404" pitchFamily="49" charset="0"/>
              <a:buChar char="o"/>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13"/>
          <p:cNvSpPr>
            <a:spLocks noGrp="1"/>
          </p:cNvSpPr>
          <p:nvPr>
            <p:ph type="body" sz="quarter" idx="11"/>
          </p:nvPr>
        </p:nvSpPr>
        <p:spPr>
          <a:xfrm>
            <a:off x="2566988" y="6026664"/>
            <a:ext cx="8281540" cy="642424"/>
          </a:xfrm>
          <a:prstGeom prst="rect">
            <a:avLst/>
          </a:prstGeom>
        </p:spPr>
        <p:txBody>
          <a:bodyPr/>
          <a:lstStyle>
            <a:lvl1pPr marL="0" indent="0">
              <a:buNone/>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8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endParaRPr lang="en-ZA" dirty="0"/>
          </a:p>
        </p:txBody>
      </p:sp>
      <p:sp>
        <p:nvSpPr>
          <p:cNvPr id="7" name="Rectangle 26"/>
          <p:cNvSpPr txBox="1">
            <a:spLocks noChangeArrowheads="1"/>
          </p:cNvSpPr>
          <p:nvPr userDrawn="1"/>
        </p:nvSpPr>
        <p:spPr>
          <a:xfrm>
            <a:off x="11759952" y="6605736"/>
            <a:ext cx="432048"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7EE79-33E5-4C4B-BAE3-E8DBEA3383C6}" type="slidenum">
              <a:rPr lang="en-ZA" smtClean="0"/>
              <a:pPr/>
              <a:t>‹#›</a:t>
            </a:fld>
            <a:endParaRPr lang="en-ZA" dirty="0"/>
          </a:p>
        </p:txBody>
      </p:sp>
    </p:spTree>
    <p:extLst>
      <p:ext uri="{BB962C8B-B14F-4D97-AF65-F5344CB8AC3E}">
        <p14:creationId xmlns:p14="http://schemas.microsoft.com/office/powerpoint/2010/main" val="54145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FA83454F-ACE5-46BC-B1C7-0E3A57D72DC7}" type="slidenum">
              <a:rPr lang="en-US" altLang="en-US"/>
              <a:pPr>
                <a:defRPr/>
              </a:pPr>
              <a:t>‹#›</a:t>
            </a:fld>
            <a:endParaRPr lang="en-US" altLang="en-US" dirty="0"/>
          </a:p>
        </p:txBody>
      </p:sp>
    </p:spTree>
    <p:extLst>
      <p:ext uri="{BB962C8B-B14F-4D97-AF65-F5344CB8AC3E}">
        <p14:creationId xmlns:p14="http://schemas.microsoft.com/office/powerpoint/2010/main" val="93205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B1225C-30BF-4AED-B37E-3D8E4E76A193}" type="slidenum">
              <a:rPr lang="en-ZA" smtClean="0"/>
              <a:t>‹#›</a:t>
            </a:fld>
            <a:endParaRPr lang="en-ZA"/>
          </a:p>
        </p:txBody>
      </p:sp>
    </p:spTree>
    <p:extLst>
      <p:ext uri="{BB962C8B-B14F-4D97-AF65-F5344CB8AC3E}">
        <p14:creationId xmlns:p14="http://schemas.microsoft.com/office/powerpoint/2010/main" val="24132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3.png"/><Relationship Id="rId5" Type="http://schemas.openxmlformats.org/officeDocument/2006/relationships/theme" Target="../theme/theme1.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2224359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8" imgW="395" imgH="394" progId="TCLayout.ActiveDocument.1">
                  <p:embed/>
                </p:oleObj>
              </mc:Choice>
              <mc:Fallback>
                <p:oleObj name="think-cell Slide" r:id="rId8" imgW="395" imgH="394" progId="TCLayout.ActiveDocument.1">
                  <p:embed/>
                  <p:pic>
                    <p:nvPicPr>
                      <p:cNvPr id="2" name="Object 1"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NDOH Logo.jpg"/>
          <p:cNvPicPr>
            <a:picLocks noChangeAspect="1"/>
          </p:cNvPicPr>
          <p:nvPr/>
        </p:nvPicPr>
        <p:blipFill>
          <a:blip r:embed="rId10" cstate="print"/>
          <a:stretch>
            <a:fillRect/>
          </a:stretch>
        </p:blipFill>
        <p:spPr>
          <a:xfrm>
            <a:off x="479377" y="6080006"/>
            <a:ext cx="1728192" cy="633600"/>
          </a:xfrm>
          <a:prstGeom prst="rect">
            <a:avLst/>
          </a:prstGeom>
        </p:spPr>
      </p:pic>
      <p:cxnSp>
        <p:nvCxnSpPr>
          <p:cNvPr id="15" name="Straight Connector 14"/>
          <p:cNvCxnSpPr/>
          <p:nvPr userDrawn="1"/>
        </p:nvCxnSpPr>
        <p:spPr>
          <a:xfrm>
            <a:off x="0" y="594928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11"/>
          <a:srcRect t="6042" b="4962"/>
          <a:stretch/>
        </p:blipFill>
        <p:spPr>
          <a:xfrm>
            <a:off x="10704512" y="6080005"/>
            <a:ext cx="1077758" cy="678963"/>
          </a:xfrm>
          <a:prstGeom prst="rect">
            <a:avLst/>
          </a:prstGeom>
        </p:spPr>
      </p:pic>
      <p:sp>
        <p:nvSpPr>
          <p:cNvPr id="10" name="Rectangle 26"/>
          <p:cNvSpPr>
            <a:spLocks noGrp="1" noChangeArrowheads="1"/>
          </p:cNvSpPr>
          <p:nvPr>
            <p:ph type="sldNum" sz="quarter" idx="4"/>
          </p:nvPr>
        </p:nvSpPr>
        <p:spPr>
          <a:xfrm>
            <a:off x="11759952" y="6605736"/>
            <a:ext cx="432048" cy="252264"/>
          </a:xfrm>
          <a:prstGeom prst="rect">
            <a:avLst/>
          </a:prstGeom>
          <a:ln/>
        </p:spPr>
        <p:txBody>
          <a:bodyPr anchor="b"/>
          <a:lstStyle>
            <a:lvl1pPr algn="r">
              <a:defRPr sz="1200"/>
            </a:lvl1pPr>
          </a:lstStyle>
          <a:p>
            <a:fld id="{2017EE79-33E5-4C4B-BAE3-E8DBEA3383C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799"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DABBD-7FA7-2446-9146-4E1655A1017D}"/>
              </a:ext>
            </a:extLst>
          </p:cNvPr>
          <p:cNvPicPr>
            <a:picLocks noChangeAspect="1"/>
          </p:cNvPicPr>
          <p:nvPr/>
        </p:nvPicPr>
        <p:blipFill rotWithShape="1">
          <a:blip r:embed="rId3">
            <a:alphaModFix amt="35000"/>
          </a:blip>
          <a:srcRect t="5555"/>
          <a:stretch/>
        </p:blipFill>
        <p:spPr>
          <a:xfrm>
            <a:off x="0" y="1232322"/>
            <a:ext cx="12192000" cy="4897214"/>
          </a:xfrm>
          <a:prstGeom prst="rect">
            <a:avLst/>
          </a:prstGeom>
        </p:spPr>
      </p:pic>
      <p:sp>
        <p:nvSpPr>
          <p:cNvPr id="2" name="Text Placeholder 1"/>
          <p:cNvSpPr>
            <a:spLocks noGrp="1"/>
          </p:cNvSpPr>
          <p:nvPr>
            <p:ph type="body" sz="quarter" idx="10"/>
          </p:nvPr>
        </p:nvSpPr>
        <p:spPr>
          <a:xfrm>
            <a:off x="1055440" y="2564706"/>
            <a:ext cx="10838656" cy="2448470"/>
          </a:xfrm>
        </p:spPr>
        <p:txBody>
          <a:bodyPr/>
          <a:lstStyle/>
          <a:p>
            <a:pPr algn="ctr"/>
            <a:endParaRPr lang="en-ZA" sz="2800" dirty="0">
              <a:latin typeface="+mn-lt"/>
            </a:endParaRPr>
          </a:p>
          <a:p>
            <a:pPr algn="ctr"/>
            <a:endParaRPr lang="en-ZA" sz="2800" dirty="0">
              <a:latin typeface="+mn-lt"/>
            </a:endParaRPr>
          </a:p>
          <a:p>
            <a:pPr algn="ctr"/>
            <a:endParaRPr lang="en-ZA" sz="2800" b="1" dirty="0">
              <a:latin typeface="+mn-lt"/>
            </a:endParaRPr>
          </a:p>
          <a:p>
            <a:pPr algn="ctr"/>
            <a:r>
              <a:rPr lang="en-ZA" sz="2800" b="1" dirty="0">
                <a:latin typeface="Arial" panose="020B0604020202020204" pitchFamily="34" charset="0"/>
                <a:cs typeface="Arial" panose="020B0604020202020204" pitchFamily="34" charset="0"/>
              </a:rPr>
              <a:t>Progress on COVID-19:  </a:t>
            </a:r>
          </a:p>
          <a:p>
            <a:pPr algn="ctr"/>
            <a:r>
              <a:rPr lang="en-ZA" sz="2800" b="1" dirty="0">
                <a:latin typeface="Arial" panose="020B0604020202020204" pitchFamily="34" charset="0"/>
                <a:cs typeface="Arial" panose="020B0604020202020204" pitchFamily="34" charset="0"/>
              </a:rPr>
              <a:t>South Africa’s Public Health Response</a:t>
            </a:r>
          </a:p>
          <a:p>
            <a:pPr algn="ctr"/>
            <a:endParaRPr lang="en-ZA" sz="2800"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Minister of Health </a:t>
            </a:r>
          </a:p>
          <a:p>
            <a:pPr algn="ctr"/>
            <a:r>
              <a:rPr lang="en-ZA" sz="1800" b="1" i="1" dirty="0">
                <a:latin typeface="Arial" panose="020B0604020202020204" pitchFamily="34" charset="0"/>
                <a:cs typeface="Arial" panose="020B0604020202020204" pitchFamily="34" charset="0"/>
              </a:rPr>
              <a:t> 26</a:t>
            </a:r>
            <a:r>
              <a:rPr lang="en-ZA" sz="1800" b="1" i="1" baseline="30000" dirty="0">
                <a:latin typeface="Arial" panose="020B0604020202020204" pitchFamily="34" charset="0"/>
                <a:cs typeface="Arial" panose="020B0604020202020204" pitchFamily="34" charset="0"/>
              </a:rPr>
              <a:t>th</a:t>
            </a:r>
            <a:r>
              <a:rPr lang="en-ZA" sz="1800" b="1" i="1" dirty="0">
                <a:latin typeface="Arial" panose="020B0604020202020204" pitchFamily="34" charset="0"/>
                <a:cs typeface="Arial" panose="020B0604020202020204" pitchFamily="34" charset="0"/>
              </a:rPr>
              <a:t> of May 2020 </a:t>
            </a:r>
          </a:p>
          <a:p>
            <a:pPr algn="ctr"/>
            <a:r>
              <a:rPr lang="en-ZA" sz="2800" dirty="0">
                <a:latin typeface="+mn-lt"/>
              </a:rPr>
              <a:t> </a:t>
            </a:r>
          </a:p>
        </p:txBody>
      </p:sp>
    </p:spTree>
    <p:extLst>
      <p:ext uri="{BB962C8B-B14F-4D97-AF65-F5344CB8AC3E}">
        <p14:creationId xmlns:p14="http://schemas.microsoft.com/office/powerpoint/2010/main" val="48803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90947-7997-9B42-8C2C-3715D31B7DA7}"/>
              </a:ext>
            </a:extLst>
          </p:cNvPr>
          <p:cNvSpPr>
            <a:spLocks noGrp="1"/>
          </p:cNvSpPr>
          <p:nvPr>
            <p:ph type="sldNum" sz="quarter" idx="12"/>
          </p:nvPr>
        </p:nvSpPr>
        <p:spPr/>
        <p:txBody>
          <a:bodyPr/>
          <a:lstStyle/>
          <a:p>
            <a:pPr>
              <a:defRPr/>
            </a:pPr>
            <a:fld id="{FA83454F-ACE5-46BC-B1C7-0E3A57D72DC7}" type="slidenum">
              <a:rPr lang="en-US" altLang="en-US" smtClean="0"/>
              <a:pPr>
                <a:defRPr/>
              </a:pPr>
              <a:t>10</a:t>
            </a:fld>
            <a:endParaRPr lang="en-US" altLang="en-US" dirty="0"/>
          </a:p>
        </p:txBody>
      </p:sp>
      <p:sp>
        <p:nvSpPr>
          <p:cNvPr id="5" name="Rectangle 3">
            <a:extLst>
              <a:ext uri="{FF2B5EF4-FFF2-40B4-BE49-F238E27FC236}">
                <a16:creationId xmlns:a16="http://schemas.microsoft.com/office/drawing/2014/main" id="{07BBF69C-27B2-ED40-97C6-9626003C920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7" name="Rectangle 2">
            <a:extLst>
              <a:ext uri="{FF2B5EF4-FFF2-40B4-BE49-F238E27FC236}">
                <a16:creationId xmlns:a16="http://schemas.microsoft.com/office/drawing/2014/main" id="{BE172C32-4790-D442-B849-FDCFD59C2273}"/>
              </a:ext>
            </a:extLst>
          </p:cNvPr>
          <p:cNvSpPr txBox="1">
            <a:spLocks noChangeArrowheads="1"/>
          </p:cNvSpPr>
          <p:nvPr/>
        </p:nvSpPr>
        <p:spPr bwMode="auto">
          <a:xfrm>
            <a:off x="335360" y="107033"/>
            <a:ext cx="10801200"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altLang="en-US" dirty="0">
                <a:latin typeface="Arial" panose="020B0604020202020204" pitchFamily="34" charset="0"/>
                <a:cs typeface="Arial" panose="020B0604020202020204" pitchFamily="34" charset="0"/>
              </a:rPr>
              <a:t>COVID-19 Provincial: Weekly New Cases and Rate of Change since 1</a:t>
            </a:r>
            <a:r>
              <a:rPr lang="en-US" altLang="en-US" baseline="30000" dirty="0">
                <a:latin typeface="Arial" panose="020B0604020202020204" pitchFamily="34" charset="0"/>
                <a:cs typeface="Arial" panose="020B0604020202020204" pitchFamily="34" charset="0"/>
              </a:rPr>
              <a:t>st</a:t>
            </a:r>
            <a:r>
              <a:rPr lang="en-US" altLang="en-US" dirty="0">
                <a:latin typeface="Arial" panose="020B0604020202020204" pitchFamily="34" charset="0"/>
                <a:cs typeface="Arial" panose="020B0604020202020204" pitchFamily="34" charset="0"/>
              </a:rPr>
              <a:t> Reported Case </a:t>
            </a:r>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cases and deaths </a:t>
            </a:r>
            <a:r>
              <a:rPr lang="en-US" altLang="en-US" sz="1200" i="1" dirty="0">
                <a:solidFill>
                  <a:schemeClr val="bg1"/>
                </a:solidFill>
                <a:latin typeface="Arial" panose="020B0604020202020204" pitchFamily="34" charset="0"/>
                <a:cs typeface="Arial" panose="020B0604020202020204" pitchFamily="34" charset="0"/>
              </a:rPr>
              <a:t>through </a:t>
            </a:r>
            <a:r>
              <a:rPr lang="en-US" altLang="en-US" sz="1200" i="1" dirty="0">
                <a:solidFill>
                  <a:schemeClr val="accent4"/>
                </a:solidFill>
                <a:latin typeface="Arial" panose="020B0604020202020204" pitchFamily="34" charset="0"/>
                <a:cs typeface="Arial" panose="020B0604020202020204" pitchFamily="34" charset="0"/>
              </a:rPr>
              <a:t>25</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40C1712-2621-2740-BFCB-5EA100DA60C2}"/>
              </a:ext>
            </a:extLst>
          </p:cNvPr>
          <p:cNvSpPr>
            <a:spLocks noChangeArrowheads="1"/>
          </p:cNvSpPr>
          <p:nvPr/>
        </p:nvSpPr>
        <p:spPr bwMode="gray">
          <a:xfrm>
            <a:off x="3503712" y="1268760"/>
            <a:ext cx="586072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latin typeface="Calibri" panose="020F0502020204030204" pitchFamily="34" charset="0"/>
                <a:cs typeface="Calibri" panose="020F0502020204030204" pitchFamily="34" charset="0"/>
              </a:rPr>
              <a:t>Total Number of New Cases  per week since the 1</a:t>
            </a:r>
            <a:r>
              <a:rPr lang="en-GB" sz="1400" b="1" baseline="30000" dirty="0">
                <a:latin typeface="Calibri" panose="020F0502020204030204" pitchFamily="34" charset="0"/>
                <a:cs typeface="Calibri" panose="020F0502020204030204" pitchFamily="34" charset="0"/>
              </a:rPr>
              <a:t>st</a:t>
            </a:r>
            <a:r>
              <a:rPr lang="en-GB" sz="1400" b="1" dirty="0">
                <a:latin typeface="Calibri" panose="020F0502020204030204" pitchFamily="34" charset="0"/>
                <a:cs typeface="Calibri" panose="020F0502020204030204" pitchFamily="34" charset="0"/>
              </a:rPr>
              <a:t> Reported Case by Province</a:t>
            </a:r>
            <a:endParaRPr lang="en-GB" sz="14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E7CCF5FD-1864-9748-B0EB-CBA37EC0C44F}"/>
              </a:ext>
            </a:extLst>
          </p:cNvPr>
          <p:cNvGraphicFramePr>
            <a:graphicFrameLocks/>
          </p:cNvGraphicFramePr>
          <p:nvPr>
            <p:extLst>
              <p:ext uri="{D42A27DB-BD31-4B8C-83A1-F6EECF244321}">
                <p14:modId xmlns:p14="http://schemas.microsoft.com/office/powerpoint/2010/main" val="1213067135"/>
              </p:ext>
            </p:extLst>
          </p:nvPr>
        </p:nvGraphicFramePr>
        <p:xfrm>
          <a:off x="515380" y="1387138"/>
          <a:ext cx="11161240" cy="4288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89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3B2F63B2-B542-5B45-A03C-2B21954A1E4E}"/>
              </a:ext>
            </a:extLst>
          </p:cNvPr>
          <p:cNvSpPr>
            <a:spLocks noChangeArrowheads="1"/>
          </p:cNvSpPr>
          <p:nvPr/>
        </p:nvSpPr>
        <p:spPr bwMode="gray">
          <a:xfrm>
            <a:off x="4437660" y="1165208"/>
            <a:ext cx="41066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latin typeface="Calibri" panose="020F0502020204030204" pitchFamily="34" charset="0"/>
                <a:cs typeface="Calibri" panose="020F0502020204030204" pitchFamily="34" charset="0"/>
              </a:rPr>
              <a:t>Total  # of Cumulative Deaths since 1</a:t>
            </a:r>
            <a:r>
              <a:rPr lang="en-GB" sz="1400" b="1" baseline="30000" dirty="0">
                <a:latin typeface="Calibri" panose="020F0502020204030204" pitchFamily="34" charset="0"/>
                <a:cs typeface="Calibri" panose="020F0502020204030204" pitchFamily="34" charset="0"/>
              </a:rPr>
              <a:t>st</a:t>
            </a:r>
            <a:r>
              <a:rPr lang="en-GB" sz="1400" b="1" dirty="0">
                <a:latin typeface="Calibri" panose="020F0502020204030204" pitchFamily="34" charset="0"/>
                <a:cs typeface="Calibri" panose="020F0502020204030204" pitchFamily="34" charset="0"/>
              </a:rPr>
              <a:t> Reported Case </a:t>
            </a:r>
            <a:endParaRPr lang="en-GB" sz="1400" dirty="0">
              <a:latin typeface="Calibri" panose="020F0502020204030204" pitchFamily="34" charset="0"/>
              <a:cs typeface="Calibri" panose="020F0502020204030204" pitchFamily="34" charset="0"/>
            </a:endParaRPr>
          </a:p>
        </p:txBody>
      </p:sp>
      <p:sp>
        <p:nvSpPr>
          <p:cNvPr id="9" name="Rectangle 6">
            <a:extLst>
              <a:ext uri="{FF2B5EF4-FFF2-40B4-BE49-F238E27FC236}">
                <a16:creationId xmlns:a16="http://schemas.microsoft.com/office/drawing/2014/main" id="{140FDD4E-6570-E746-8BCC-0F5BD1D43848}"/>
              </a:ext>
            </a:extLst>
          </p:cNvPr>
          <p:cNvSpPr>
            <a:spLocks noChangeArrowheads="1"/>
          </p:cNvSpPr>
          <p:nvPr/>
        </p:nvSpPr>
        <p:spPr bwMode="gray">
          <a:xfrm>
            <a:off x="4652138" y="96774"/>
            <a:ext cx="3330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100" b="1" dirty="0">
                <a:solidFill>
                  <a:schemeClr val="accent1"/>
                </a:solidFill>
                <a:latin typeface="Calibri" panose="020F0502020204030204" pitchFamily="34" charset="0"/>
                <a:cs typeface="Calibri" panose="020F0502020204030204" pitchFamily="34" charset="0"/>
              </a:rPr>
              <a:t>Total  # of New Cases since 1st Reported Case  </a:t>
            </a:r>
            <a:endParaRPr lang="en-GB" sz="1100" dirty="0">
              <a:solidFill>
                <a:schemeClr val="accent1"/>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9BD05C2F-6D08-0342-892A-24A203A51CFF}"/>
              </a:ext>
            </a:extLst>
          </p:cNvPr>
          <p:cNvSpPr txBox="1">
            <a:spLocks noChangeArrowheads="1"/>
          </p:cNvSpPr>
          <p:nvPr/>
        </p:nvSpPr>
        <p:spPr bwMode="auto">
          <a:xfrm>
            <a:off x="262954" y="107033"/>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dirty="0">
                <a:latin typeface="Arial" panose="020B0604020202020204" pitchFamily="34" charset="0"/>
                <a:cs typeface="Arial" panose="020B0604020202020204" pitchFamily="34" charset="0"/>
              </a:rPr>
              <a:t>COVID-19 National: Deaths since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reported Death </a:t>
            </a:r>
            <a:endParaRPr lang="en-US" altLang="en-US" dirty="0">
              <a:latin typeface="Arial" panose="020B0604020202020204" pitchFamily="34" charset="0"/>
              <a:cs typeface="Arial" panose="020B0604020202020204" pitchFamily="34" charset="0"/>
            </a:endParaRPr>
          </a:p>
          <a:p>
            <a:r>
              <a:rPr lang="en-US" altLang="en-US" sz="1100" i="1" dirty="0">
                <a:solidFill>
                  <a:schemeClr val="bg1"/>
                </a:solidFill>
                <a:latin typeface="Arial" panose="020B0604020202020204" pitchFamily="34" charset="0"/>
                <a:cs typeface="Arial" panose="020B0604020202020204" pitchFamily="34" charset="0"/>
              </a:rPr>
              <a:t>Through and including </a:t>
            </a:r>
            <a:r>
              <a:rPr lang="en-US" altLang="en-US" sz="1100" i="1" dirty="0">
                <a:solidFill>
                  <a:schemeClr val="accent4"/>
                </a:solidFill>
                <a:latin typeface="Arial" panose="020B0604020202020204" pitchFamily="34" charset="0"/>
                <a:cs typeface="Arial" panose="020B0604020202020204" pitchFamily="34" charset="0"/>
              </a:rPr>
              <a:t>cases and deaths </a:t>
            </a:r>
            <a:r>
              <a:rPr lang="en-US" altLang="en-US" sz="1100" i="1" dirty="0">
                <a:solidFill>
                  <a:schemeClr val="bg1"/>
                </a:solidFill>
                <a:latin typeface="Arial" panose="020B0604020202020204" pitchFamily="34" charset="0"/>
                <a:cs typeface="Arial" panose="020B0604020202020204" pitchFamily="34" charset="0"/>
              </a:rPr>
              <a:t>through </a:t>
            </a:r>
            <a:r>
              <a:rPr lang="en-US" altLang="en-US" sz="1100" i="1" dirty="0">
                <a:solidFill>
                  <a:schemeClr val="accent4"/>
                </a:solidFill>
                <a:latin typeface="Arial" panose="020B0604020202020204" pitchFamily="34" charset="0"/>
                <a:cs typeface="Arial" panose="020B0604020202020204" pitchFamily="34" charset="0"/>
              </a:rPr>
              <a:t>25</a:t>
            </a:r>
            <a:r>
              <a:rPr lang="en-US" altLang="en-US" sz="1100" i="1" baseline="30000" dirty="0">
                <a:solidFill>
                  <a:schemeClr val="accent4"/>
                </a:solidFill>
                <a:latin typeface="Arial" panose="020B0604020202020204" pitchFamily="34" charset="0"/>
                <a:cs typeface="Arial" panose="020B0604020202020204" pitchFamily="34" charset="0"/>
              </a:rPr>
              <a:t>th</a:t>
            </a:r>
            <a:r>
              <a:rPr lang="en-US" altLang="en-US" sz="1100" i="1" dirty="0">
                <a:solidFill>
                  <a:schemeClr val="accent4"/>
                </a:solidFill>
                <a:latin typeface="Arial" panose="020B0604020202020204" pitchFamily="34" charset="0"/>
                <a:cs typeface="Arial" panose="020B0604020202020204" pitchFamily="34" charset="0"/>
              </a:rPr>
              <a:t> of May</a:t>
            </a:r>
            <a:endParaRPr lang="en-US" altLang="en-US" sz="1100" i="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373AE1A-DFF7-7A44-8E89-547CE3665967}"/>
              </a:ext>
            </a:extLst>
          </p:cNvPr>
          <p:cNvGrpSpPr/>
          <p:nvPr/>
        </p:nvGrpSpPr>
        <p:grpSpPr>
          <a:xfrm>
            <a:off x="839416" y="1700808"/>
            <a:ext cx="8718141" cy="3767642"/>
            <a:chOff x="839416" y="1700808"/>
            <a:chExt cx="8718141" cy="3767642"/>
          </a:xfrm>
        </p:grpSpPr>
        <p:sp>
          <p:nvSpPr>
            <p:cNvPr id="20" name="Rectangle 19">
              <a:extLst>
                <a:ext uri="{FF2B5EF4-FFF2-40B4-BE49-F238E27FC236}">
                  <a16:creationId xmlns:a16="http://schemas.microsoft.com/office/drawing/2014/main" id="{2A559A17-3DC1-9D45-862C-7321975D2659}"/>
                </a:ext>
              </a:extLst>
            </p:cNvPr>
            <p:cNvSpPr/>
            <p:nvPr/>
          </p:nvSpPr>
          <p:spPr>
            <a:xfrm>
              <a:off x="8172546" y="1880391"/>
              <a:ext cx="1385011" cy="2308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Level 4 Lockdown</a:t>
              </a:r>
              <a:endParaRPr lang="en-US" sz="9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287A291C-1751-5743-9220-BCD6868BBD6C}"/>
                </a:ext>
              </a:extLst>
            </p:cNvPr>
            <p:cNvCxnSpPr>
              <a:cxnSpLocks/>
              <a:stCxn id="20" idx="2"/>
            </p:cNvCxnSpPr>
            <p:nvPr/>
          </p:nvCxnSpPr>
          <p:spPr>
            <a:xfrm>
              <a:off x="8865052" y="2111223"/>
              <a:ext cx="0" cy="3357227"/>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cxnSp>
          <p:nvCxnSpPr>
            <p:cNvPr id="14" name="Straight Connector 13">
              <a:extLst>
                <a:ext uri="{FF2B5EF4-FFF2-40B4-BE49-F238E27FC236}">
                  <a16:creationId xmlns:a16="http://schemas.microsoft.com/office/drawing/2014/main" id="{ADC3C9CD-B8EA-794C-96ED-6B74F3E684C0}"/>
                </a:ext>
              </a:extLst>
            </p:cNvPr>
            <p:cNvCxnSpPr>
              <a:cxnSpLocks/>
            </p:cNvCxnSpPr>
            <p:nvPr/>
          </p:nvCxnSpPr>
          <p:spPr>
            <a:xfrm>
              <a:off x="5420100" y="2056554"/>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cxnSp>
          <p:nvCxnSpPr>
            <p:cNvPr id="3" name="Straight Connector 2">
              <a:extLst>
                <a:ext uri="{FF2B5EF4-FFF2-40B4-BE49-F238E27FC236}">
                  <a16:creationId xmlns:a16="http://schemas.microsoft.com/office/drawing/2014/main" id="{33A00157-A503-BD47-A52C-9358DA55DF0A}"/>
                </a:ext>
              </a:extLst>
            </p:cNvPr>
            <p:cNvCxnSpPr>
              <a:cxnSpLocks/>
            </p:cNvCxnSpPr>
            <p:nvPr/>
          </p:nvCxnSpPr>
          <p:spPr>
            <a:xfrm>
              <a:off x="3693041" y="1988840"/>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693212E1-E541-3E46-A10C-57B5259A089C}"/>
                </a:ext>
              </a:extLst>
            </p:cNvPr>
            <p:cNvCxnSpPr>
              <a:cxnSpLocks/>
            </p:cNvCxnSpPr>
            <p:nvPr/>
          </p:nvCxnSpPr>
          <p:spPr>
            <a:xfrm>
              <a:off x="5564116" y="2344586"/>
              <a:ext cx="0" cy="3096344"/>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11E75A64-F6B6-DE4D-B7BE-38AE11C8B9C0}"/>
                </a:ext>
              </a:extLst>
            </p:cNvPr>
            <p:cNvSpPr/>
            <p:nvPr/>
          </p:nvSpPr>
          <p:spPr>
            <a:xfrm>
              <a:off x="3393347" y="1763524"/>
              <a:ext cx="659734"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21 day lockdown</a:t>
              </a:r>
              <a:endParaRPr lang="en-US" sz="9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306BC16-F539-4D4E-BF7D-A40AC6F4DA5C}"/>
                </a:ext>
              </a:extLst>
            </p:cNvPr>
            <p:cNvSpPr/>
            <p:nvPr/>
          </p:nvSpPr>
          <p:spPr>
            <a:xfrm>
              <a:off x="5492108" y="2263286"/>
              <a:ext cx="698895"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14 day extension </a:t>
              </a:r>
              <a:endParaRPr lang="en-US" sz="9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7D15EBD-5046-164C-B1D8-9BCF7B31A302}"/>
                </a:ext>
              </a:extLst>
            </p:cNvPr>
            <p:cNvSpPr/>
            <p:nvPr/>
          </p:nvSpPr>
          <p:spPr>
            <a:xfrm>
              <a:off x="5027312" y="1831238"/>
              <a:ext cx="937714"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Community</a:t>
              </a:r>
            </a:p>
            <a:p>
              <a:pPr lvl="0" algn="ctr"/>
              <a:r>
                <a:rPr lang="en-GB" sz="900" dirty="0">
                  <a:latin typeface="Arial" panose="020B0604020202020204" pitchFamily="34" charset="0"/>
                  <a:cs typeface="Arial" panose="020B0604020202020204" pitchFamily="34" charset="0"/>
                </a:rPr>
                <a:t>Screening  </a:t>
              </a:r>
              <a:endParaRPr lang="en-US" sz="9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2DE5816-6398-0443-A385-B6AE9FE4FD5F}"/>
                </a:ext>
              </a:extLst>
            </p:cNvPr>
            <p:cNvSpPr/>
            <p:nvPr/>
          </p:nvSpPr>
          <p:spPr>
            <a:xfrm>
              <a:off x="3188985" y="2411596"/>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 death </a:t>
              </a:r>
              <a:endParaRPr lang="en-US" sz="9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8CB94A07-6828-9D4F-B0E6-A0BD2B243591}"/>
                </a:ext>
              </a:extLst>
            </p:cNvPr>
            <p:cNvCxnSpPr>
              <a:cxnSpLocks/>
            </p:cNvCxnSpPr>
            <p:nvPr/>
          </p:nvCxnSpPr>
          <p:spPr>
            <a:xfrm>
              <a:off x="911424" y="1998132"/>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1" name="Rectangle 20">
              <a:extLst>
                <a:ext uri="{FF2B5EF4-FFF2-40B4-BE49-F238E27FC236}">
                  <a16:creationId xmlns:a16="http://schemas.microsoft.com/office/drawing/2014/main" id="{F65E8538-7DFD-284E-A107-32001B25C64C}"/>
                </a:ext>
              </a:extLst>
            </p:cNvPr>
            <p:cNvSpPr/>
            <p:nvPr/>
          </p:nvSpPr>
          <p:spPr>
            <a:xfrm>
              <a:off x="839416" y="1700808"/>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a:t>
              </a:r>
            </a:p>
            <a:p>
              <a:pPr lvl="0" algn="ctr"/>
              <a:r>
                <a:rPr lang="en-GB" sz="900" dirty="0">
                  <a:latin typeface="Arial" panose="020B0604020202020204" pitchFamily="34" charset="0"/>
                  <a:cs typeface="Arial" panose="020B0604020202020204" pitchFamily="34" charset="0"/>
                </a:rPr>
                <a:t>case</a:t>
              </a:r>
              <a:endParaRPr lang="en-US" sz="900" dirty="0">
                <a:latin typeface="Arial" panose="020B0604020202020204" pitchFamily="34" charset="0"/>
                <a:cs typeface="Arial" panose="020B0604020202020204" pitchFamily="34" charset="0"/>
              </a:endParaRPr>
            </a:p>
          </p:txBody>
        </p:sp>
      </p:grpSp>
      <p:graphicFrame>
        <p:nvGraphicFramePr>
          <p:cNvPr id="24" name="Chart 23">
            <a:extLst>
              <a:ext uri="{FF2B5EF4-FFF2-40B4-BE49-F238E27FC236}">
                <a16:creationId xmlns:a16="http://schemas.microsoft.com/office/drawing/2014/main" id="{5F8B266D-D379-D44F-86F3-E5482681757A}"/>
              </a:ext>
            </a:extLst>
          </p:cNvPr>
          <p:cNvGraphicFramePr>
            <a:graphicFrameLocks/>
          </p:cNvGraphicFramePr>
          <p:nvPr/>
        </p:nvGraphicFramePr>
        <p:xfrm>
          <a:off x="479376" y="2561490"/>
          <a:ext cx="11521678" cy="3171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0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896C2-4B35-0F4D-804A-96A0D5D48673}"/>
              </a:ext>
            </a:extLst>
          </p:cNvPr>
          <p:cNvSpPr>
            <a:spLocks noGrp="1"/>
          </p:cNvSpPr>
          <p:nvPr>
            <p:ph type="sldNum" sz="quarter" idx="12"/>
          </p:nvPr>
        </p:nvSpPr>
        <p:spPr/>
        <p:txBody>
          <a:bodyPr/>
          <a:lstStyle/>
          <a:p>
            <a:pPr>
              <a:defRPr/>
            </a:pPr>
            <a:fld id="{FA83454F-ACE5-46BC-B1C7-0E3A57D72DC7}" type="slidenum">
              <a:rPr lang="en-US" altLang="en-US" smtClean="0"/>
              <a:pPr>
                <a:defRPr/>
              </a:pPr>
              <a:t>12</a:t>
            </a:fld>
            <a:endParaRPr lang="en-US" altLang="en-US" dirty="0"/>
          </a:p>
        </p:txBody>
      </p:sp>
      <p:sp>
        <p:nvSpPr>
          <p:cNvPr id="3" name="Rectangle 2">
            <a:extLst>
              <a:ext uri="{FF2B5EF4-FFF2-40B4-BE49-F238E27FC236}">
                <a16:creationId xmlns:a16="http://schemas.microsoft.com/office/drawing/2014/main" id="{9D09AC66-2FA4-6442-8B3E-3711107046E3}"/>
              </a:ext>
            </a:extLst>
          </p:cNvPr>
          <p:cNvSpPr txBox="1">
            <a:spLocks noChangeArrowheads="1"/>
          </p:cNvSpPr>
          <p:nvPr/>
        </p:nvSpPr>
        <p:spPr bwMode="auto">
          <a:xfrm>
            <a:off x="335360" y="107033"/>
            <a:ext cx="10801200"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altLang="en-US" dirty="0">
                <a:latin typeface="Arial" panose="020B0604020202020204" pitchFamily="34" charset="0"/>
                <a:cs typeface="Arial" panose="020B0604020202020204" pitchFamily="34" charset="0"/>
              </a:rPr>
              <a:t>COVID-19 National: Number of Weekly New Deaths</a:t>
            </a:r>
          </a:p>
          <a:p>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cases and deaths </a:t>
            </a:r>
            <a:r>
              <a:rPr lang="en-US" altLang="en-US" sz="1200" i="1" dirty="0">
                <a:solidFill>
                  <a:schemeClr val="bg1"/>
                </a:solidFill>
                <a:latin typeface="Arial" panose="020B0604020202020204" pitchFamily="34" charset="0"/>
                <a:cs typeface="Arial" panose="020B0604020202020204" pitchFamily="34" charset="0"/>
              </a:rPr>
              <a:t>through </a:t>
            </a:r>
            <a:r>
              <a:rPr lang="en-US" altLang="en-US" sz="1200" i="1" dirty="0">
                <a:solidFill>
                  <a:schemeClr val="accent4"/>
                </a:solidFill>
                <a:latin typeface="Arial" panose="020B0604020202020204" pitchFamily="34" charset="0"/>
                <a:cs typeface="Arial" panose="020B0604020202020204" pitchFamily="34" charset="0"/>
              </a:rPr>
              <a:t>24</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955BA1B-FF26-A048-BD0B-7AE37687E821}"/>
              </a:ext>
            </a:extLst>
          </p:cNvPr>
          <p:cNvSpPr>
            <a:spLocks noChangeArrowheads="1"/>
          </p:cNvSpPr>
          <p:nvPr/>
        </p:nvSpPr>
        <p:spPr bwMode="gray">
          <a:xfrm>
            <a:off x="2805599" y="1268760"/>
            <a:ext cx="586072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latin typeface="Calibri" panose="020F0502020204030204" pitchFamily="34" charset="0"/>
                <a:cs typeface="Calibri" panose="020F0502020204030204" pitchFamily="34" charset="0"/>
              </a:rPr>
              <a:t>Total Number of New Deaths  per week since the 1</a:t>
            </a:r>
            <a:r>
              <a:rPr lang="en-GB" sz="1400" b="1" baseline="30000" dirty="0">
                <a:latin typeface="Calibri" panose="020F0502020204030204" pitchFamily="34" charset="0"/>
                <a:cs typeface="Calibri" panose="020F0502020204030204" pitchFamily="34" charset="0"/>
              </a:rPr>
              <a:t>st</a:t>
            </a:r>
            <a:r>
              <a:rPr lang="en-GB" sz="1400" b="1" dirty="0">
                <a:latin typeface="Calibri" panose="020F0502020204030204" pitchFamily="34" charset="0"/>
                <a:cs typeface="Calibri" panose="020F0502020204030204" pitchFamily="34" charset="0"/>
              </a:rPr>
              <a:t> Reported Case (National)</a:t>
            </a:r>
            <a:endParaRPr lang="en-GB" sz="14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209647E3-8804-A743-931D-BFDD51FC470C}"/>
              </a:ext>
            </a:extLst>
          </p:cNvPr>
          <p:cNvGraphicFramePr>
            <a:graphicFrameLocks/>
          </p:cNvGraphicFramePr>
          <p:nvPr>
            <p:extLst>
              <p:ext uri="{D42A27DB-BD31-4B8C-83A1-F6EECF244321}">
                <p14:modId xmlns:p14="http://schemas.microsoft.com/office/powerpoint/2010/main" val="701101881"/>
              </p:ext>
            </p:extLst>
          </p:nvPr>
        </p:nvGraphicFramePr>
        <p:xfrm>
          <a:off x="551384" y="1611660"/>
          <a:ext cx="11017224"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731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13</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dirty="0">
                <a:latin typeface="Arial" panose="020B0604020202020204" pitchFamily="34" charset="0"/>
                <a:cs typeface="Arial" panose="020B0604020202020204" pitchFamily="34" charset="0"/>
              </a:rPr>
              <a:t>COVID-19 National and Provincial: Laboratory Testing </a:t>
            </a:r>
            <a:endParaRPr lang="en-US" altLang="en-US" dirty="0">
              <a:latin typeface="Arial" panose="020B0604020202020204" pitchFamily="34" charset="0"/>
              <a:cs typeface="Arial" panose="020B0604020202020204" pitchFamily="34" charset="0"/>
            </a:endParaRPr>
          </a:p>
          <a:p>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testing through </a:t>
            </a:r>
            <a:r>
              <a:rPr lang="en-US" altLang="en-US" sz="1200" i="1" dirty="0">
                <a:solidFill>
                  <a:schemeClr val="bg1"/>
                </a:solidFill>
                <a:latin typeface="Arial" panose="020B0604020202020204" pitchFamily="34" charset="0"/>
                <a:cs typeface="Arial" panose="020B0604020202020204" pitchFamily="34" charset="0"/>
              </a:rPr>
              <a:t>through </a:t>
            </a:r>
            <a:r>
              <a:rPr lang="en-US" altLang="en-US" sz="1200" i="1" dirty="0">
                <a:solidFill>
                  <a:schemeClr val="accent4"/>
                </a:solidFill>
                <a:latin typeface="Arial" panose="020B0604020202020204" pitchFamily="34" charset="0"/>
                <a:cs typeface="Arial" panose="020B0604020202020204" pitchFamily="34" charset="0"/>
              </a:rPr>
              <a:t>24</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2751820-4A45-2F45-AF6B-F19CA80A61DA}"/>
              </a:ext>
            </a:extLst>
          </p:cNvPr>
          <p:cNvSpPr>
            <a:spLocks noChangeArrowheads="1"/>
          </p:cNvSpPr>
          <p:nvPr/>
        </p:nvSpPr>
        <p:spPr bwMode="auto">
          <a:xfrm>
            <a:off x="90542" y="27724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a:extLst>
              <a:ext uri="{FF2B5EF4-FFF2-40B4-BE49-F238E27FC236}">
                <a16:creationId xmlns:a16="http://schemas.microsoft.com/office/drawing/2014/main" id="{AF5559A0-39C7-0743-AAC3-123A0B04A3E7}"/>
              </a:ext>
            </a:extLst>
          </p:cNvPr>
          <p:cNvSpPr>
            <a:spLocks noChangeArrowheads="1"/>
          </p:cNvSpPr>
          <p:nvPr/>
        </p:nvSpPr>
        <p:spPr bwMode="auto">
          <a:xfrm>
            <a:off x="191344" y="7666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5BC84797-275E-9145-B96D-511F7FC22C18}"/>
              </a:ext>
            </a:extLst>
          </p:cNvPr>
          <p:cNvSpPr>
            <a:spLocks noChangeArrowheads="1"/>
          </p:cNvSpPr>
          <p:nvPr/>
        </p:nvSpPr>
        <p:spPr bwMode="auto">
          <a:xfrm>
            <a:off x="191344" y="3141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5">
            <a:extLst>
              <a:ext uri="{FF2B5EF4-FFF2-40B4-BE49-F238E27FC236}">
                <a16:creationId xmlns:a16="http://schemas.microsoft.com/office/drawing/2014/main" id="{2C02C299-64DB-6347-B879-78080E3EA721}"/>
              </a:ext>
            </a:extLst>
          </p:cNvPr>
          <p:cNvSpPr>
            <a:spLocks noChangeArrowheads="1"/>
          </p:cNvSpPr>
          <p:nvPr/>
        </p:nvSpPr>
        <p:spPr bwMode="auto">
          <a:xfrm>
            <a:off x="191344" y="53894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2">
            <a:extLst>
              <a:ext uri="{FF2B5EF4-FFF2-40B4-BE49-F238E27FC236}">
                <a16:creationId xmlns:a16="http://schemas.microsoft.com/office/drawing/2014/main" id="{76335685-64AC-C249-995A-C88F8A48B0F2}"/>
              </a:ext>
            </a:extLst>
          </p:cNvPr>
          <p:cNvSpPr>
            <a:spLocks noChangeArrowheads="1"/>
          </p:cNvSpPr>
          <p:nvPr/>
        </p:nvSpPr>
        <p:spPr bwMode="auto">
          <a:xfrm>
            <a:off x="340197" y="8930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12">
            <a:extLst>
              <a:ext uri="{FF2B5EF4-FFF2-40B4-BE49-F238E27FC236}">
                <a16:creationId xmlns:a16="http://schemas.microsoft.com/office/drawing/2014/main" id="{D6DC6640-98A7-4649-9E82-A4124E00FA27}"/>
              </a:ext>
            </a:extLst>
          </p:cNvPr>
          <p:cNvSpPr/>
          <p:nvPr/>
        </p:nvSpPr>
        <p:spPr>
          <a:xfrm>
            <a:off x="7421326" y="1382017"/>
            <a:ext cx="4554650" cy="4016484"/>
          </a:xfrm>
          <a:prstGeom prst="rect">
            <a:avLst/>
          </a:prstGeom>
        </p:spPr>
        <p:txBody>
          <a:bodyPr wrap="square">
            <a:spAutoFit/>
          </a:bodyPr>
          <a:lstStyle/>
          <a:p>
            <a:pPr marL="342900" lvl="0" indent="-342900" algn="just">
              <a:spcAft>
                <a:spcPts val="0"/>
              </a:spcAft>
              <a:buFont typeface="Wingdings" pitchFamily="2" charset="2"/>
              <a:buChar char=""/>
            </a:pPr>
            <a:r>
              <a:rPr lang="en-GB" sz="1700" dirty="0">
                <a:latin typeface="Arial" panose="020B0604020202020204" pitchFamily="34" charset="0"/>
                <a:ea typeface="Times New Roman" panose="02020603050405020304" pitchFamily="18" charset="0"/>
              </a:rPr>
              <a:t>A cumulative total of </a:t>
            </a:r>
            <a:r>
              <a:rPr lang="en-GB" sz="1700" b="1" dirty="0">
                <a:solidFill>
                  <a:srgbClr val="000000"/>
                </a:solidFill>
                <a:latin typeface="Arial" panose="020B0604020202020204" pitchFamily="34" charset="0"/>
                <a:ea typeface="Times New Roman" panose="02020603050405020304" pitchFamily="18" charset="0"/>
              </a:rPr>
              <a:t>596 777 </a:t>
            </a:r>
            <a:r>
              <a:rPr lang="en-GB" sz="1700" b="1" dirty="0">
                <a:latin typeface="Arial" panose="020B0604020202020204" pitchFamily="34" charset="0"/>
                <a:ea typeface="Times New Roman" panose="02020603050405020304" pitchFamily="18" charset="0"/>
              </a:rPr>
              <a:t>tests have been conducted as at 24</a:t>
            </a:r>
            <a:r>
              <a:rPr lang="en-GB" sz="1700" b="1" baseline="30000" dirty="0">
                <a:latin typeface="Arial" panose="020B0604020202020204" pitchFamily="34" charset="0"/>
                <a:ea typeface="Times New Roman" panose="02020603050405020304" pitchFamily="18" charset="0"/>
              </a:rPr>
              <a:t>th</a:t>
            </a:r>
            <a:r>
              <a:rPr lang="en-GB" sz="1700" b="1" dirty="0">
                <a:latin typeface="Arial" panose="020B0604020202020204" pitchFamily="34" charset="0"/>
                <a:ea typeface="Times New Roman" panose="02020603050405020304" pitchFamily="18" charset="0"/>
              </a:rPr>
              <a:t> May 2020.</a:t>
            </a:r>
            <a:endParaRPr lang="en-ZA" sz="1700" dirty="0">
              <a:latin typeface="Times New Roman" panose="02020603050405020304" pitchFamily="18" charset="0"/>
              <a:ea typeface="Times New Roman" panose="02020603050405020304" pitchFamily="18" charset="0"/>
            </a:endParaRPr>
          </a:p>
          <a:p>
            <a:pPr marL="742950" lvl="1" indent="-285750" algn="just">
              <a:spcAft>
                <a:spcPts val="0"/>
              </a:spcAft>
              <a:buFont typeface="Symbol" pitchFamily="2" charset="2"/>
              <a:buChar char=""/>
            </a:pPr>
            <a:r>
              <a:rPr lang="en-GB" sz="1700" dirty="0">
                <a:latin typeface="Arial" panose="020B0604020202020204" pitchFamily="34" charset="0"/>
                <a:ea typeface="Times New Roman" panose="02020603050405020304" pitchFamily="18" charset="0"/>
              </a:rPr>
              <a:t>Of the total number of tests conducted, </a:t>
            </a:r>
            <a:r>
              <a:rPr lang="en-GB" sz="1700" b="1" dirty="0">
                <a:latin typeface="Arial" panose="020B0604020202020204" pitchFamily="34" charset="0"/>
                <a:ea typeface="Times New Roman" panose="02020603050405020304" pitchFamily="18" charset="0"/>
              </a:rPr>
              <a:t>12 922</a:t>
            </a:r>
            <a:r>
              <a:rPr lang="en-GB" sz="1700" dirty="0">
                <a:latin typeface="Arial" panose="020B0604020202020204" pitchFamily="34" charset="0"/>
                <a:ea typeface="Times New Roman" panose="02020603050405020304" pitchFamily="18" charset="0"/>
              </a:rPr>
              <a:t> </a:t>
            </a:r>
            <a:r>
              <a:rPr lang="en-GB" sz="1700" b="1" dirty="0">
                <a:latin typeface="Arial" panose="020B0604020202020204" pitchFamily="34" charset="0"/>
                <a:ea typeface="Times New Roman" panose="02020603050405020304" pitchFamily="18" charset="0"/>
              </a:rPr>
              <a:t>new tests were performed</a:t>
            </a:r>
            <a:r>
              <a:rPr lang="en-GB" sz="1700" dirty="0">
                <a:latin typeface="Arial" panose="020B0604020202020204" pitchFamily="34" charset="0"/>
                <a:ea typeface="Times New Roman" panose="02020603050405020304" pitchFamily="18" charset="0"/>
              </a:rPr>
              <a:t> and of those 2 999 tests (23%) were from community screen and testing (CST). </a:t>
            </a:r>
            <a:endParaRPr lang="en-ZA" sz="1700" dirty="0">
              <a:latin typeface="Times New Roman" panose="02020603050405020304" pitchFamily="18" charset="0"/>
              <a:ea typeface="Times New Roman" panose="02020603050405020304" pitchFamily="18" charset="0"/>
            </a:endParaRPr>
          </a:p>
          <a:p>
            <a:pPr marL="742950" lvl="1" indent="-285750" algn="just">
              <a:spcAft>
                <a:spcPts val="0"/>
              </a:spcAft>
              <a:buFont typeface="Symbol" pitchFamily="2" charset="2"/>
              <a:buChar char=""/>
            </a:pPr>
            <a:r>
              <a:rPr lang="en-GB" sz="1700" dirty="0">
                <a:latin typeface="Arial" panose="020B0604020202020204" pitchFamily="34" charset="0"/>
                <a:ea typeface="Times New Roman" panose="02020603050405020304" pitchFamily="18" charset="0"/>
              </a:rPr>
              <a:t>Of the new tests conducted, 5 473 (42%) have been in the public sector.</a:t>
            </a:r>
            <a:endParaRPr lang="en-ZA" sz="17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itchFamily="2" charset="2"/>
              <a:buChar char=""/>
            </a:pPr>
            <a:r>
              <a:rPr lang="en-GB" sz="1700" dirty="0">
                <a:latin typeface="Arial" panose="020B0604020202020204" pitchFamily="34" charset="0"/>
                <a:ea typeface="Times New Roman" panose="02020603050405020304" pitchFamily="18" charset="0"/>
              </a:rPr>
              <a:t>Gauteng has performed the highest number of new tests (37.2%) in the last 24 hrs with a positivity rate of 2.4% whereas, the Western Cape has performed 27.9% of new tests in the last 24 hrs with a positivity rate of 18.4%.</a:t>
            </a:r>
            <a:endParaRPr lang="en-ZA" sz="1700" dirty="0">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542B4229-79DC-3743-AF87-029DAADD7F9B}"/>
              </a:ext>
            </a:extLst>
          </p:cNvPr>
          <p:cNvPicPr/>
          <p:nvPr/>
        </p:nvPicPr>
        <p:blipFill>
          <a:blip r:embed="rId3"/>
          <a:stretch>
            <a:fillRect/>
          </a:stretch>
        </p:blipFill>
        <p:spPr>
          <a:xfrm>
            <a:off x="332947" y="1243521"/>
            <a:ext cx="6990919" cy="4373937"/>
          </a:xfrm>
          <a:prstGeom prst="rect">
            <a:avLst/>
          </a:prstGeom>
        </p:spPr>
      </p:pic>
    </p:spTree>
    <p:extLst>
      <p:ext uri="{BB962C8B-B14F-4D97-AF65-F5344CB8AC3E}">
        <p14:creationId xmlns:p14="http://schemas.microsoft.com/office/powerpoint/2010/main" val="24335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896C2-4B35-0F4D-804A-96A0D5D48673}"/>
              </a:ext>
            </a:extLst>
          </p:cNvPr>
          <p:cNvSpPr>
            <a:spLocks noGrp="1"/>
          </p:cNvSpPr>
          <p:nvPr>
            <p:ph type="sldNum" sz="quarter" idx="12"/>
          </p:nvPr>
        </p:nvSpPr>
        <p:spPr>
          <a:xfrm>
            <a:off x="11759952" y="6461720"/>
            <a:ext cx="432048" cy="252264"/>
          </a:xfrm>
        </p:spPr>
        <p:txBody>
          <a:bodyPr/>
          <a:lstStyle/>
          <a:p>
            <a:pPr>
              <a:defRPr/>
            </a:pPr>
            <a:fld id="{FA83454F-ACE5-46BC-B1C7-0E3A57D72DC7}" type="slidenum">
              <a:rPr lang="en-US" altLang="en-US" smtClean="0"/>
              <a:pPr>
                <a:defRPr/>
              </a:pPr>
              <a:t>14</a:t>
            </a:fld>
            <a:endParaRPr lang="en-US" altLang="en-US" dirty="0"/>
          </a:p>
        </p:txBody>
      </p:sp>
      <p:sp>
        <p:nvSpPr>
          <p:cNvPr id="3" name="Rectangle 2">
            <a:extLst>
              <a:ext uri="{FF2B5EF4-FFF2-40B4-BE49-F238E27FC236}">
                <a16:creationId xmlns:a16="http://schemas.microsoft.com/office/drawing/2014/main" id="{9D09AC66-2FA4-6442-8B3E-3711107046E3}"/>
              </a:ext>
            </a:extLst>
          </p:cNvPr>
          <p:cNvSpPr txBox="1">
            <a:spLocks noChangeArrowheads="1"/>
          </p:cNvSpPr>
          <p:nvPr/>
        </p:nvSpPr>
        <p:spPr bwMode="auto">
          <a:xfrm>
            <a:off x="335360" y="107033"/>
            <a:ext cx="9577064"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altLang="en-US" dirty="0">
                <a:latin typeface="Arial" panose="020B0604020202020204" pitchFamily="34" charset="0"/>
                <a:cs typeface="Arial" panose="020B0604020202020204" pitchFamily="34" charset="0"/>
              </a:rPr>
              <a:t>COVID-19: Daily number of tests and detection rate</a:t>
            </a:r>
          </a:p>
          <a:p>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testing through 24</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00000000-0008-0000-0500-000004000000}"/>
              </a:ext>
            </a:extLst>
          </p:cNvPr>
          <p:cNvGraphicFramePr/>
          <p:nvPr>
            <p:extLst>
              <p:ext uri="{D42A27DB-BD31-4B8C-83A1-F6EECF244321}">
                <p14:modId xmlns:p14="http://schemas.microsoft.com/office/powerpoint/2010/main" val="2238053592"/>
              </p:ext>
            </p:extLst>
          </p:nvPr>
        </p:nvGraphicFramePr>
        <p:xfrm>
          <a:off x="695400" y="1556792"/>
          <a:ext cx="10873208"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53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896C2-4B35-0F4D-804A-96A0D5D48673}"/>
              </a:ext>
            </a:extLst>
          </p:cNvPr>
          <p:cNvSpPr>
            <a:spLocks noGrp="1"/>
          </p:cNvSpPr>
          <p:nvPr>
            <p:ph type="sldNum" sz="quarter" idx="12"/>
          </p:nvPr>
        </p:nvSpPr>
        <p:spPr>
          <a:xfrm>
            <a:off x="11759952" y="6461720"/>
            <a:ext cx="432048" cy="252264"/>
          </a:xfrm>
        </p:spPr>
        <p:txBody>
          <a:bodyPr/>
          <a:lstStyle/>
          <a:p>
            <a:pPr>
              <a:defRPr/>
            </a:pPr>
            <a:fld id="{FA83454F-ACE5-46BC-B1C7-0E3A57D72DC7}" type="slidenum">
              <a:rPr lang="en-US" altLang="en-US" smtClean="0"/>
              <a:pPr>
                <a:defRPr/>
              </a:pPr>
              <a:t>15</a:t>
            </a:fld>
            <a:endParaRPr lang="en-US" altLang="en-US" dirty="0"/>
          </a:p>
        </p:txBody>
      </p:sp>
      <p:sp>
        <p:nvSpPr>
          <p:cNvPr id="3" name="Rectangle 2">
            <a:extLst>
              <a:ext uri="{FF2B5EF4-FFF2-40B4-BE49-F238E27FC236}">
                <a16:creationId xmlns:a16="http://schemas.microsoft.com/office/drawing/2014/main" id="{9D09AC66-2FA4-6442-8B3E-3711107046E3}"/>
              </a:ext>
            </a:extLst>
          </p:cNvPr>
          <p:cNvSpPr txBox="1">
            <a:spLocks noChangeArrowheads="1"/>
          </p:cNvSpPr>
          <p:nvPr/>
        </p:nvSpPr>
        <p:spPr bwMode="auto">
          <a:xfrm>
            <a:off x="335360" y="107033"/>
            <a:ext cx="11665296"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altLang="en-US" dirty="0">
                <a:latin typeface="Arial" panose="020B0604020202020204" pitchFamily="34" charset="0"/>
                <a:cs typeface="Arial" panose="020B0604020202020204" pitchFamily="34" charset="0"/>
              </a:rPr>
              <a:t>COVID-19: Number of tests performed to find Single Positive Case </a:t>
            </a:r>
          </a:p>
          <a:p>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testing through 24</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9CB2E5-6828-ED4F-B345-CB4EF6114423}"/>
              </a:ext>
            </a:extLst>
          </p:cNvPr>
          <p:cNvPicPr>
            <a:picLocks noChangeAspect="1"/>
          </p:cNvPicPr>
          <p:nvPr/>
        </p:nvPicPr>
        <p:blipFill>
          <a:blip r:embed="rId3"/>
          <a:stretch>
            <a:fillRect/>
          </a:stretch>
        </p:blipFill>
        <p:spPr>
          <a:xfrm>
            <a:off x="2423592" y="1412776"/>
            <a:ext cx="7489502" cy="4150354"/>
          </a:xfrm>
          <a:prstGeom prst="rect">
            <a:avLst/>
          </a:prstGeom>
        </p:spPr>
      </p:pic>
    </p:spTree>
    <p:extLst>
      <p:ext uri="{BB962C8B-B14F-4D97-AF65-F5344CB8AC3E}">
        <p14:creationId xmlns:p14="http://schemas.microsoft.com/office/powerpoint/2010/main" val="248640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16</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COVID-19: Community Screening</a:t>
            </a:r>
            <a:endParaRPr lang="en-US" altLang="en-US" sz="32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F1989A-09AA-BD48-9479-662EB94F90FD}"/>
              </a:ext>
            </a:extLst>
          </p:cNvPr>
          <p:cNvSpPr/>
          <p:nvPr/>
        </p:nvSpPr>
        <p:spPr>
          <a:xfrm>
            <a:off x="335360" y="1142429"/>
            <a:ext cx="11652956" cy="584775"/>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GB" sz="1600" dirty="0">
                <a:latin typeface="Arial" panose="020B0604020202020204" pitchFamily="34" charset="0"/>
                <a:ea typeface="Times New Roman" panose="02020603050405020304" pitchFamily="18" charset="0"/>
              </a:rPr>
              <a:t>As of </a:t>
            </a:r>
            <a:r>
              <a:rPr lang="en-GB" sz="1600" b="1" dirty="0">
                <a:latin typeface="Arial" panose="020B0604020202020204" pitchFamily="34" charset="0"/>
                <a:ea typeface="Times New Roman" panose="02020603050405020304" pitchFamily="18" charset="0"/>
              </a:rPr>
              <a:t>23</a:t>
            </a:r>
            <a:r>
              <a:rPr lang="en-GB" sz="1600" b="1" baseline="30000" dirty="0">
                <a:latin typeface="Arial" panose="020B0604020202020204" pitchFamily="34" charset="0"/>
                <a:ea typeface="Times New Roman" panose="02020603050405020304" pitchFamily="18" charset="0"/>
              </a:rPr>
              <a:t>rd</a:t>
            </a:r>
            <a:r>
              <a:rPr lang="en-GB" sz="1600" b="1" dirty="0">
                <a:latin typeface="Arial" panose="020B0604020202020204" pitchFamily="34" charset="0"/>
                <a:ea typeface="Times New Roman" panose="02020603050405020304" pitchFamily="18" charset="0"/>
              </a:rPr>
              <a:t> of May</a:t>
            </a:r>
            <a:r>
              <a:rPr lang="en-GB" sz="1600" dirty="0">
                <a:latin typeface="Arial" panose="020B0604020202020204" pitchFamily="34" charset="0"/>
                <a:ea typeface="Times New Roman" panose="02020603050405020304" pitchFamily="18" charset="0"/>
              </a:rPr>
              <a:t>, </a:t>
            </a:r>
            <a:r>
              <a:rPr lang="en-GB" sz="1600" b="1" dirty="0">
                <a:latin typeface="Arial" panose="020B0604020202020204" pitchFamily="34" charset="0"/>
                <a:ea typeface="Times New Roman" panose="02020603050405020304" pitchFamily="18" charset="0"/>
              </a:rPr>
              <a:t>13 019 227 </a:t>
            </a:r>
            <a:r>
              <a:rPr lang="en-GB" sz="1600" dirty="0">
                <a:latin typeface="Arial" panose="020B0604020202020204" pitchFamily="34" charset="0"/>
                <a:ea typeface="Times New Roman" panose="02020603050405020304" pitchFamily="18" charset="0"/>
              </a:rPr>
              <a:t>individuals have been </a:t>
            </a:r>
            <a:r>
              <a:rPr lang="en-GB" sz="1600" b="1" dirty="0">
                <a:latin typeface="Arial" panose="020B0604020202020204" pitchFamily="34" charset="0"/>
                <a:ea typeface="Times New Roman" panose="02020603050405020304" pitchFamily="18" charset="0"/>
              </a:rPr>
              <a:t>screened nationally</a:t>
            </a:r>
            <a:r>
              <a:rPr lang="en-GB" sz="1600" dirty="0">
                <a:latin typeface="Arial" panose="020B0604020202020204" pitchFamily="34" charset="0"/>
                <a:ea typeface="Times New Roman" panose="02020603050405020304" pitchFamily="18" charset="0"/>
              </a:rPr>
              <a:t> and </a:t>
            </a:r>
            <a:r>
              <a:rPr lang="en-GB" sz="1600" b="1" dirty="0">
                <a:latin typeface="Arial" panose="020B0604020202020204" pitchFamily="34" charset="0"/>
                <a:ea typeface="Times New Roman" panose="02020603050405020304" pitchFamily="18" charset="0"/>
              </a:rPr>
              <a:t> 178 117  </a:t>
            </a:r>
            <a:r>
              <a:rPr lang="en-GB" sz="1600" dirty="0">
                <a:latin typeface="Arial" panose="020B0604020202020204" pitchFamily="34" charset="0"/>
                <a:ea typeface="Times New Roman" panose="02020603050405020304" pitchFamily="18" charset="0"/>
              </a:rPr>
              <a:t>individuals</a:t>
            </a:r>
            <a:r>
              <a:rPr lang="en-GB" sz="1600" b="1" dirty="0">
                <a:latin typeface="Arial" panose="020B0604020202020204" pitchFamily="34" charset="0"/>
                <a:ea typeface="Times New Roman" panose="02020603050405020304" pitchFamily="18" charset="0"/>
              </a:rPr>
              <a:t> </a:t>
            </a:r>
            <a:r>
              <a:rPr lang="en-GB" sz="1600" dirty="0">
                <a:latin typeface="Arial" panose="020B0604020202020204" pitchFamily="34" charset="0"/>
                <a:ea typeface="Times New Roman" panose="02020603050405020304" pitchFamily="18" charset="0"/>
              </a:rPr>
              <a:t>have been </a:t>
            </a:r>
            <a:r>
              <a:rPr lang="en-GB" sz="1600" b="1" dirty="0">
                <a:latin typeface="Arial" panose="020B0604020202020204" pitchFamily="34" charset="0"/>
                <a:ea typeface="Times New Roman" panose="02020603050405020304" pitchFamily="18" charset="0"/>
              </a:rPr>
              <a:t>referred for testing</a:t>
            </a:r>
            <a:r>
              <a:rPr lang="en-GB" sz="16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CFCE3D59-939F-474B-9BC4-B3F1E93E2286}"/>
              </a:ext>
            </a:extLst>
          </p:cNvPr>
          <p:cNvPicPr/>
          <p:nvPr/>
        </p:nvPicPr>
        <p:blipFill>
          <a:blip r:embed="rId3">
            <a:extLst>
              <a:ext uri="{28A0092B-C50C-407E-A947-70E740481C1C}">
                <a14:useLocalDpi xmlns:a14="http://schemas.microsoft.com/office/drawing/2010/main" val="0"/>
              </a:ext>
            </a:extLst>
          </a:blip>
          <a:stretch>
            <a:fillRect/>
          </a:stretch>
        </p:blipFill>
        <p:spPr>
          <a:xfrm>
            <a:off x="1847528" y="1925543"/>
            <a:ext cx="9145016" cy="3790028"/>
          </a:xfrm>
          <a:prstGeom prst="rect">
            <a:avLst/>
          </a:prstGeom>
        </p:spPr>
      </p:pic>
    </p:spTree>
    <p:extLst>
      <p:ext uri="{BB962C8B-B14F-4D97-AF65-F5344CB8AC3E}">
        <p14:creationId xmlns:p14="http://schemas.microsoft.com/office/powerpoint/2010/main" val="11563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17</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COVID-19: Contact Tracing</a:t>
            </a:r>
            <a:endParaRPr lang="en-US" sz="32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F1989A-09AA-BD48-9479-662EB94F90FD}"/>
              </a:ext>
            </a:extLst>
          </p:cNvPr>
          <p:cNvSpPr/>
          <p:nvPr/>
        </p:nvSpPr>
        <p:spPr>
          <a:xfrm>
            <a:off x="335360" y="1133986"/>
            <a:ext cx="11521678" cy="1051570"/>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GB" dirty="0">
                <a:latin typeface="Arial" panose="020B0604020202020204" pitchFamily="34" charset="0"/>
                <a:ea typeface="Times New Roman" panose="02020603050405020304" pitchFamily="18" charset="0"/>
              </a:rPr>
              <a:t>As of the 22</a:t>
            </a:r>
            <a:r>
              <a:rPr lang="en-GB" baseline="30000" dirty="0">
                <a:latin typeface="Arial" panose="020B0604020202020204" pitchFamily="34" charset="0"/>
                <a:ea typeface="Times New Roman" panose="02020603050405020304" pitchFamily="18" charset="0"/>
              </a:rPr>
              <a:t>nd</a:t>
            </a:r>
            <a:r>
              <a:rPr lang="en-GB" dirty="0">
                <a:solidFill>
                  <a:srgbClr val="000000"/>
                </a:solidFill>
                <a:latin typeface="Arial" panose="020B0604020202020204" pitchFamily="34" charset="0"/>
                <a:ea typeface="Times New Roman" panose="02020603050405020304" pitchFamily="18" charset="0"/>
              </a:rPr>
              <a:t> of May, a total of </a:t>
            </a:r>
            <a:r>
              <a:rPr lang="en-GB" b="1" dirty="0">
                <a:solidFill>
                  <a:srgbClr val="000000"/>
                </a:solidFill>
                <a:latin typeface="Arial" panose="020B0604020202020204" pitchFamily="34" charset="0"/>
                <a:ea typeface="Times New Roman" panose="02020603050405020304" pitchFamily="18" charset="0"/>
              </a:rPr>
              <a:t>44 042 contacts have been identified</a:t>
            </a:r>
            <a:r>
              <a:rPr lang="en-GB" dirty="0">
                <a:solidFill>
                  <a:srgbClr val="000000"/>
                </a:solidFill>
                <a:latin typeface="Arial" panose="020B0604020202020204" pitchFamily="34" charset="0"/>
                <a:ea typeface="Times New Roman" panose="02020603050405020304" pitchFamily="18" charset="0"/>
              </a:rPr>
              <a:t> through contact tracing.</a:t>
            </a: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1000"/>
              </a:spcAft>
              <a:buFont typeface="Wingdings" panose="05000000000000000000" pitchFamily="2" charset="2"/>
              <a:buChar char=""/>
            </a:pPr>
            <a:r>
              <a:rPr lang="en-GB" dirty="0">
                <a:latin typeface="Arial" panose="020B0604020202020204" pitchFamily="34" charset="0"/>
                <a:ea typeface="Times New Roman" panose="02020603050405020304" pitchFamily="18" charset="0"/>
              </a:rPr>
              <a:t>To date, </a:t>
            </a:r>
            <a:r>
              <a:rPr lang="en-GB" b="1" dirty="0">
                <a:latin typeface="Arial" panose="020B0604020202020204" pitchFamily="34" charset="0"/>
                <a:ea typeface="Times New Roman" panose="02020603050405020304" pitchFamily="18" charset="0"/>
              </a:rPr>
              <a:t>93% (40 801 / 44 042) of contacts have been monitored</a:t>
            </a:r>
            <a:r>
              <a:rPr lang="en-GB" dirty="0">
                <a:latin typeface="Arial" panose="020B0604020202020204" pitchFamily="34" charset="0"/>
                <a:ea typeface="Times New Roman" panose="02020603050405020304" pitchFamily="18" charset="0"/>
              </a:rPr>
              <a:t> in South Africa</a:t>
            </a:r>
            <a:endParaRPr lang="en-US" dirty="0">
              <a:latin typeface="Times New Roman" panose="02020603050405020304" pitchFamily="18" charset="0"/>
              <a:ea typeface="Times New Roman" panose="02020603050405020304" pitchFamily="18" charset="0"/>
            </a:endParaRPr>
          </a:p>
          <a:p>
            <a:pPr marL="742950" marR="0" lvl="1" indent="-285750" algn="just">
              <a:spcBef>
                <a:spcPts val="0"/>
              </a:spcBef>
              <a:spcAft>
                <a:spcPts val="1000"/>
              </a:spcAft>
              <a:buFont typeface="Symbol" panose="05050102010706020507" pitchFamily="18" charset="2"/>
              <a:buChar char=""/>
            </a:pPr>
            <a:r>
              <a:rPr lang="en-GB" dirty="0">
                <a:latin typeface="Arial" panose="020B0604020202020204" pitchFamily="34" charset="0"/>
                <a:ea typeface="Times New Roman" panose="02020603050405020304" pitchFamily="18" charset="0"/>
              </a:rPr>
              <a:t>Mpumalanga and KwaZulu-Natal have reached 100% of their contacts.</a:t>
            </a:r>
            <a:endParaRPr lang="en-US" dirty="0">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C6C16389-5943-49D5-9BE8-1061FE4A1061}"/>
              </a:ext>
            </a:extLst>
          </p:cNvPr>
          <p:cNvPicPr/>
          <p:nvPr/>
        </p:nvPicPr>
        <p:blipFill>
          <a:blip r:embed="rId3"/>
          <a:stretch>
            <a:fillRect/>
          </a:stretch>
        </p:blipFill>
        <p:spPr>
          <a:xfrm>
            <a:off x="2423592" y="2276872"/>
            <a:ext cx="8208912" cy="3557271"/>
          </a:xfrm>
          <a:prstGeom prst="rect">
            <a:avLst/>
          </a:prstGeom>
        </p:spPr>
      </p:pic>
    </p:spTree>
    <p:extLst>
      <p:ext uri="{BB962C8B-B14F-4D97-AF65-F5344CB8AC3E}">
        <p14:creationId xmlns:p14="http://schemas.microsoft.com/office/powerpoint/2010/main" val="56972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18</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COVID-19: Hospitalisation</a:t>
            </a:r>
            <a:endParaRPr lang="en-US" altLang="en-US" sz="3200" dirty="0">
              <a:solidFill>
                <a:srgbClr val="FF0000"/>
              </a:solidFill>
              <a:latin typeface="Arial" panose="020B0604020202020204" pitchFamily="34" charset="0"/>
              <a:cs typeface="Arial" panose="020B0604020202020204" pitchFamily="34" charset="0"/>
            </a:endParaRPr>
          </a:p>
          <a:p>
            <a:r>
              <a:rPr lang="en-US" altLang="en-US" sz="1200" b="0" dirty="0">
                <a:latin typeface="Arial" panose="020B0604020202020204" pitchFamily="34" charset="0"/>
                <a:cs typeface="Arial" panose="020B0604020202020204" pitchFamily="34" charset="0"/>
              </a:rPr>
              <a:t>Updated as of </a:t>
            </a:r>
            <a:r>
              <a:rPr lang="en-US" altLang="en-US" sz="1200" dirty="0">
                <a:solidFill>
                  <a:schemeClr val="accent4"/>
                </a:solidFill>
                <a:latin typeface="Arial" panose="020B0604020202020204" pitchFamily="34" charset="0"/>
                <a:cs typeface="Arial" panose="020B0604020202020204" pitchFamily="34" charset="0"/>
              </a:rPr>
              <a:t> the 23</a:t>
            </a:r>
            <a:r>
              <a:rPr lang="en-US" altLang="en-US" sz="1200" baseline="30000" dirty="0">
                <a:solidFill>
                  <a:schemeClr val="accent4"/>
                </a:solidFill>
                <a:latin typeface="Arial" panose="020B0604020202020204" pitchFamily="34" charset="0"/>
                <a:cs typeface="Arial" panose="020B0604020202020204" pitchFamily="34" charset="0"/>
              </a:rPr>
              <a:t>rd</a:t>
            </a:r>
            <a:r>
              <a:rPr lang="en-US" altLang="en-US" sz="1200" dirty="0">
                <a:solidFill>
                  <a:schemeClr val="accent4"/>
                </a:solidFill>
                <a:latin typeface="Arial" panose="020B0604020202020204" pitchFamily="34" charset="0"/>
                <a:cs typeface="Arial" panose="020B0604020202020204" pitchFamily="34" charset="0"/>
              </a:rPr>
              <a:t> May 2020</a:t>
            </a:r>
          </a:p>
        </p:txBody>
      </p:sp>
      <p:pic>
        <p:nvPicPr>
          <p:cNvPr id="5" name="Picture 4">
            <a:extLst>
              <a:ext uri="{FF2B5EF4-FFF2-40B4-BE49-F238E27FC236}">
                <a16:creationId xmlns:a16="http://schemas.microsoft.com/office/drawing/2014/main" id="{399308A4-8884-794D-8AB3-878A091490EC}"/>
              </a:ext>
            </a:extLst>
          </p:cNvPr>
          <p:cNvPicPr>
            <a:picLocks noChangeAspect="1"/>
          </p:cNvPicPr>
          <p:nvPr/>
        </p:nvPicPr>
        <p:blipFill>
          <a:blip r:embed="rId3"/>
          <a:stretch>
            <a:fillRect/>
          </a:stretch>
        </p:blipFill>
        <p:spPr>
          <a:xfrm>
            <a:off x="191344" y="1412776"/>
            <a:ext cx="11929493" cy="3990281"/>
          </a:xfrm>
          <a:prstGeom prst="rect">
            <a:avLst/>
          </a:prstGeom>
        </p:spPr>
      </p:pic>
    </p:spTree>
    <p:extLst>
      <p:ext uri="{BB962C8B-B14F-4D97-AF65-F5344CB8AC3E}">
        <p14:creationId xmlns:p14="http://schemas.microsoft.com/office/powerpoint/2010/main" val="296676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19</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COVID-19: Hospitalisation</a:t>
            </a:r>
            <a:endParaRPr lang="en-US" altLang="en-US" sz="3200" dirty="0">
              <a:solidFill>
                <a:srgbClr val="FF0000"/>
              </a:solidFill>
              <a:latin typeface="Arial" panose="020B0604020202020204" pitchFamily="34" charset="0"/>
              <a:cs typeface="Arial" panose="020B0604020202020204" pitchFamily="34" charset="0"/>
            </a:endParaRPr>
          </a:p>
          <a:p>
            <a:r>
              <a:rPr lang="en-US" altLang="en-US" sz="1200" b="0" dirty="0">
                <a:latin typeface="Arial" panose="020B0604020202020204" pitchFamily="34" charset="0"/>
                <a:cs typeface="Arial" panose="020B0604020202020204" pitchFamily="34" charset="0"/>
              </a:rPr>
              <a:t>Updated as of </a:t>
            </a:r>
            <a:r>
              <a:rPr lang="en-US" altLang="en-US" sz="1200" dirty="0">
                <a:solidFill>
                  <a:schemeClr val="accent4"/>
                </a:solidFill>
                <a:latin typeface="Arial" panose="020B0604020202020204" pitchFamily="34" charset="0"/>
                <a:cs typeface="Arial" panose="020B0604020202020204" pitchFamily="34" charset="0"/>
              </a:rPr>
              <a:t> the 24</a:t>
            </a:r>
            <a:r>
              <a:rPr lang="en-US" altLang="en-US" sz="1200" baseline="30000" dirty="0">
                <a:solidFill>
                  <a:schemeClr val="accent4"/>
                </a:solidFill>
                <a:latin typeface="Arial" panose="020B0604020202020204" pitchFamily="34" charset="0"/>
                <a:cs typeface="Arial" panose="020B0604020202020204" pitchFamily="34" charset="0"/>
              </a:rPr>
              <a:t>th</a:t>
            </a:r>
            <a:r>
              <a:rPr lang="en-US" altLang="en-US" sz="1200" dirty="0">
                <a:solidFill>
                  <a:schemeClr val="accent4"/>
                </a:solidFill>
                <a:latin typeface="Arial" panose="020B0604020202020204" pitchFamily="34" charset="0"/>
                <a:cs typeface="Arial" panose="020B0604020202020204" pitchFamily="34" charset="0"/>
              </a:rPr>
              <a:t> May 2020</a:t>
            </a:r>
          </a:p>
        </p:txBody>
      </p:sp>
      <p:pic>
        <p:nvPicPr>
          <p:cNvPr id="5" name="Picture 4">
            <a:extLst>
              <a:ext uri="{FF2B5EF4-FFF2-40B4-BE49-F238E27FC236}">
                <a16:creationId xmlns:a16="http://schemas.microsoft.com/office/drawing/2014/main" id="{12750670-12BB-42E9-997E-7EB1BD6892D5}"/>
              </a:ext>
            </a:extLst>
          </p:cNvPr>
          <p:cNvPicPr>
            <a:picLocks noChangeAspect="1"/>
          </p:cNvPicPr>
          <p:nvPr/>
        </p:nvPicPr>
        <p:blipFill>
          <a:blip r:embed="rId3"/>
          <a:stretch>
            <a:fillRect/>
          </a:stretch>
        </p:blipFill>
        <p:spPr>
          <a:xfrm>
            <a:off x="-432048" y="1200048"/>
            <a:ext cx="12192000" cy="4605216"/>
          </a:xfrm>
          <a:prstGeom prst="rect">
            <a:avLst/>
          </a:prstGeom>
        </p:spPr>
      </p:pic>
    </p:spTree>
    <p:extLst>
      <p:ext uri="{BB962C8B-B14F-4D97-AF65-F5344CB8AC3E}">
        <p14:creationId xmlns:p14="http://schemas.microsoft.com/office/powerpoint/2010/main" val="417671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69C3-5053-4C3D-8149-847A0426BFCD}"/>
              </a:ext>
            </a:extLst>
          </p:cNvPr>
          <p:cNvSpPr>
            <a:spLocks noGrp="1"/>
          </p:cNvSpPr>
          <p:nvPr>
            <p:ph type="title"/>
          </p:nvPr>
        </p:nvSpPr>
        <p:spPr/>
        <p:txBody>
          <a:bodyPr/>
          <a:lstStyle/>
          <a:p>
            <a:r>
              <a:rPr lang="en-US" sz="3200" u="none" dirty="0"/>
              <a:t>COVID-19 a dangerous virus and risks will rise</a:t>
            </a:r>
            <a:endParaRPr lang="en-ZA" sz="3200" u="none" dirty="0"/>
          </a:p>
        </p:txBody>
      </p:sp>
      <p:sp>
        <p:nvSpPr>
          <p:cNvPr id="3" name="Text Placeholder 2">
            <a:extLst>
              <a:ext uri="{FF2B5EF4-FFF2-40B4-BE49-F238E27FC236}">
                <a16:creationId xmlns:a16="http://schemas.microsoft.com/office/drawing/2014/main" id="{EE471CD4-BE30-4746-B9C3-5DD8E27E2E7D}"/>
              </a:ext>
            </a:extLst>
          </p:cNvPr>
          <p:cNvSpPr>
            <a:spLocks noGrp="1"/>
          </p:cNvSpPr>
          <p:nvPr>
            <p:ph type="body" sz="quarter" idx="10"/>
          </p:nvPr>
        </p:nvSpPr>
        <p:spPr/>
        <p:txBody>
          <a:bodyPr/>
          <a:lstStyle/>
          <a:p>
            <a:pPr>
              <a:buFont typeface="Wingdings" panose="05000000000000000000" pitchFamily="2" charset="2"/>
              <a:buChar char="§"/>
            </a:pPr>
            <a:r>
              <a:rPr lang="en-US" sz="2800" dirty="0">
                <a:latin typeface="+mn-lt"/>
              </a:rPr>
              <a:t>COVID-19 is a reality and the danger is worse now than 5 March when we had our first case</a:t>
            </a:r>
          </a:p>
          <a:p>
            <a:pPr>
              <a:buFont typeface="Wingdings" panose="05000000000000000000" pitchFamily="2" charset="2"/>
              <a:buChar char="§"/>
            </a:pPr>
            <a:r>
              <a:rPr lang="en-US" sz="2800" dirty="0">
                <a:latin typeface="+mn-lt"/>
              </a:rPr>
              <a:t>The number of cases are rising sharply (23 615) and will continue to rise as will deaths (481)</a:t>
            </a:r>
          </a:p>
          <a:p>
            <a:pPr>
              <a:buFont typeface="Wingdings" panose="05000000000000000000" pitchFamily="2" charset="2"/>
              <a:buChar char="§"/>
            </a:pPr>
            <a:r>
              <a:rPr lang="en-US" sz="2800" dirty="0">
                <a:latin typeface="+mn-lt"/>
              </a:rPr>
              <a:t>The risk to the health system will rise from the current 955 people in hospital and 126 in ICU</a:t>
            </a:r>
          </a:p>
          <a:p>
            <a:pPr>
              <a:buFont typeface="Wingdings" panose="05000000000000000000" pitchFamily="2" charset="2"/>
              <a:buChar char="§"/>
            </a:pPr>
            <a:r>
              <a:rPr lang="en-US" sz="2800" dirty="0">
                <a:latin typeface="+mn-lt"/>
              </a:rPr>
              <a:t>The country is far from safe from the damaging effects of the virus</a:t>
            </a:r>
          </a:p>
          <a:p>
            <a:pPr>
              <a:buFont typeface="Wingdings" panose="05000000000000000000" pitchFamily="2" charset="2"/>
              <a:buChar char="§"/>
            </a:pPr>
            <a:r>
              <a:rPr lang="en-US" sz="2800" dirty="0">
                <a:latin typeface="+mn-lt"/>
              </a:rPr>
              <a:t>Hard lockdown was necessary to flatten the curve</a:t>
            </a:r>
            <a:endParaRPr lang="en-ZA" sz="2800" dirty="0">
              <a:latin typeface="+mn-lt"/>
            </a:endParaRPr>
          </a:p>
        </p:txBody>
      </p:sp>
      <p:sp>
        <p:nvSpPr>
          <p:cNvPr id="4" name="Text Placeholder 3">
            <a:extLst>
              <a:ext uri="{FF2B5EF4-FFF2-40B4-BE49-F238E27FC236}">
                <a16:creationId xmlns:a16="http://schemas.microsoft.com/office/drawing/2014/main" id="{16D3F104-799C-4107-BEB4-568FFE097D4C}"/>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272098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20</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Quarantine Sites</a:t>
            </a:r>
            <a:endParaRPr lang="en-US" altLang="en-US" sz="3200" dirty="0">
              <a:solidFill>
                <a:srgbClr val="FF0000"/>
              </a:solidFill>
              <a:latin typeface="Arial" panose="020B0604020202020204" pitchFamily="34" charset="0"/>
              <a:cs typeface="Arial" panose="020B0604020202020204" pitchFamily="34" charset="0"/>
            </a:endParaRPr>
          </a:p>
          <a:p>
            <a:r>
              <a:rPr lang="en-US" altLang="en-US" sz="1200" b="0" dirty="0">
                <a:latin typeface="Arial" panose="020B0604020202020204" pitchFamily="34" charset="0"/>
                <a:cs typeface="Arial" panose="020B0604020202020204" pitchFamily="34" charset="0"/>
              </a:rPr>
              <a:t>Updated as of </a:t>
            </a:r>
            <a:r>
              <a:rPr lang="en-US" altLang="en-US" sz="1200" dirty="0">
                <a:solidFill>
                  <a:schemeClr val="accent4"/>
                </a:solidFill>
                <a:latin typeface="Arial" panose="020B0604020202020204" pitchFamily="34" charset="0"/>
                <a:cs typeface="Arial" panose="020B0604020202020204" pitchFamily="34" charset="0"/>
              </a:rPr>
              <a:t>the 23</a:t>
            </a:r>
            <a:r>
              <a:rPr lang="en-US" altLang="en-US" sz="1200" baseline="30000" dirty="0">
                <a:solidFill>
                  <a:schemeClr val="accent4"/>
                </a:solidFill>
                <a:latin typeface="Arial" panose="020B0604020202020204" pitchFamily="34" charset="0"/>
                <a:cs typeface="Arial" panose="020B0604020202020204" pitchFamily="34" charset="0"/>
              </a:rPr>
              <a:t>rd</a:t>
            </a:r>
            <a:r>
              <a:rPr lang="en-US" altLang="en-US" sz="1200" dirty="0">
                <a:solidFill>
                  <a:schemeClr val="accent4"/>
                </a:solidFill>
                <a:latin typeface="Arial" panose="020B0604020202020204" pitchFamily="34" charset="0"/>
                <a:cs typeface="Arial" panose="020B0604020202020204" pitchFamily="34" charset="0"/>
              </a:rPr>
              <a:t> May 2020</a:t>
            </a:r>
          </a:p>
        </p:txBody>
      </p:sp>
      <p:sp>
        <p:nvSpPr>
          <p:cNvPr id="3" name="Rectangle 2">
            <a:extLst>
              <a:ext uri="{FF2B5EF4-FFF2-40B4-BE49-F238E27FC236}">
                <a16:creationId xmlns:a16="http://schemas.microsoft.com/office/drawing/2014/main" id="{2C10BB49-32B7-C44A-B602-E525F7F5B995}"/>
              </a:ext>
            </a:extLst>
          </p:cNvPr>
          <p:cNvSpPr/>
          <p:nvPr/>
        </p:nvSpPr>
        <p:spPr>
          <a:xfrm>
            <a:off x="839416" y="1383705"/>
            <a:ext cx="10560496" cy="369332"/>
          </a:xfrm>
          <a:prstGeom prst="rect">
            <a:avLst/>
          </a:prstGeom>
        </p:spPr>
        <p:txBody>
          <a:bodyPr wrap="square">
            <a:spAutoFit/>
          </a:bodyPr>
          <a:lstStyle/>
          <a:p>
            <a:pPr algn="ctr">
              <a:spcAft>
                <a:spcPts val="0"/>
              </a:spcAft>
            </a:pPr>
            <a:r>
              <a:rPr lang="en-GB" b="1" i="1" dirty="0">
                <a:solidFill>
                  <a:srgbClr val="000000"/>
                </a:solidFill>
                <a:latin typeface="Arial" panose="020B0604020202020204" pitchFamily="34" charset="0"/>
                <a:ea typeface="Times New Roman" panose="02020603050405020304" pitchFamily="18" charset="0"/>
              </a:rPr>
              <a:t>Number of sites that have been activated from of the total planned quarantine sites</a:t>
            </a:r>
            <a:endParaRPr lang="en-ZA" sz="2800" b="1"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6307FF11-6E3C-474A-A867-7ACE2A107C0E}"/>
              </a:ext>
            </a:extLst>
          </p:cNvPr>
          <p:cNvPicPr/>
          <p:nvPr/>
        </p:nvPicPr>
        <p:blipFill>
          <a:blip r:embed="rId3"/>
          <a:stretch>
            <a:fillRect/>
          </a:stretch>
        </p:blipFill>
        <p:spPr>
          <a:xfrm>
            <a:off x="1415480" y="1844824"/>
            <a:ext cx="9984432" cy="3888432"/>
          </a:xfrm>
          <a:prstGeom prst="rect">
            <a:avLst/>
          </a:prstGeom>
        </p:spPr>
      </p:pic>
    </p:spTree>
    <p:extLst>
      <p:ext uri="{BB962C8B-B14F-4D97-AF65-F5344CB8AC3E}">
        <p14:creationId xmlns:p14="http://schemas.microsoft.com/office/powerpoint/2010/main" val="62140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21</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3200" dirty="0">
                <a:latin typeface="Arial" panose="020B0604020202020204" pitchFamily="34" charset="0"/>
                <a:cs typeface="Arial" panose="020B0604020202020204" pitchFamily="34" charset="0"/>
              </a:rPr>
              <a:t>Quarantine Beds</a:t>
            </a:r>
            <a:endParaRPr lang="en-US" altLang="en-US" sz="3200" dirty="0">
              <a:solidFill>
                <a:srgbClr val="FF0000"/>
              </a:solidFill>
              <a:latin typeface="Arial" panose="020B0604020202020204" pitchFamily="34" charset="0"/>
              <a:cs typeface="Arial" panose="020B0604020202020204" pitchFamily="34" charset="0"/>
            </a:endParaRPr>
          </a:p>
          <a:p>
            <a:r>
              <a:rPr lang="en-US" altLang="en-US" sz="1200" b="0" dirty="0">
                <a:latin typeface="Arial" panose="020B0604020202020204" pitchFamily="34" charset="0"/>
                <a:cs typeface="Arial" panose="020B0604020202020204" pitchFamily="34" charset="0"/>
              </a:rPr>
              <a:t>Updated as of </a:t>
            </a:r>
            <a:r>
              <a:rPr lang="en-US" altLang="en-US" sz="1200" dirty="0">
                <a:solidFill>
                  <a:schemeClr val="accent4"/>
                </a:solidFill>
                <a:latin typeface="Arial" panose="020B0604020202020204" pitchFamily="34" charset="0"/>
                <a:cs typeface="Arial" panose="020B0604020202020204" pitchFamily="34" charset="0"/>
              </a:rPr>
              <a:t>the 22</a:t>
            </a:r>
            <a:r>
              <a:rPr lang="en-US" altLang="en-US" sz="1200" baseline="30000" dirty="0">
                <a:solidFill>
                  <a:schemeClr val="accent4"/>
                </a:solidFill>
                <a:latin typeface="Arial" panose="020B0604020202020204" pitchFamily="34" charset="0"/>
                <a:cs typeface="Arial" panose="020B0604020202020204" pitchFamily="34" charset="0"/>
              </a:rPr>
              <a:t>nd</a:t>
            </a:r>
            <a:r>
              <a:rPr lang="en-US" altLang="en-US" sz="1200" dirty="0">
                <a:solidFill>
                  <a:schemeClr val="accent4"/>
                </a:solidFill>
                <a:latin typeface="Arial" panose="020B0604020202020204" pitchFamily="34" charset="0"/>
                <a:cs typeface="Arial" panose="020B0604020202020204" pitchFamily="34" charset="0"/>
              </a:rPr>
              <a:t> May 2020</a:t>
            </a:r>
          </a:p>
        </p:txBody>
      </p:sp>
      <p:sp>
        <p:nvSpPr>
          <p:cNvPr id="3" name="Rectangle 2">
            <a:extLst>
              <a:ext uri="{FF2B5EF4-FFF2-40B4-BE49-F238E27FC236}">
                <a16:creationId xmlns:a16="http://schemas.microsoft.com/office/drawing/2014/main" id="{0C9A20F3-7070-1A40-948C-0C1FBFA67387}"/>
              </a:ext>
            </a:extLst>
          </p:cNvPr>
          <p:cNvSpPr/>
          <p:nvPr/>
        </p:nvSpPr>
        <p:spPr>
          <a:xfrm>
            <a:off x="1067780" y="1259468"/>
            <a:ext cx="10513168" cy="369332"/>
          </a:xfrm>
          <a:prstGeom prst="rect">
            <a:avLst/>
          </a:prstGeom>
        </p:spPr>
        <p:txBody>
          <a:bodyPr wrap="square">
            <a:spAutoFit/>
          </a:bodyPr>
          <a:lstStyle/>
          <a:p>
            <a:pPr algn="ctr">
              <a:spcAft>
                <a:spcPts val="0"/>
              </a:spcAft>
            </a:pPr>
            <a:r>
              <a:rPr lang="en-GB" b="1" i="1" dirty="0">
                <a:solidFill>
                  <a:srgbClr val="000000"/>
                </a:solidFill>
                <a:latin typeface="Arial" panose="020B0604020202020204" pitchFamily="34" charset="0"/>
                <a:ea typeface="Times New Roman" panose="02020603050405020304" pitchFamily="18" charset="0"/>
              </a:rPr>
              <a:t>Number of sites that have been activated from of the total planned quarantine sites</a:t>
            </a:r>
            <a:endParaRPr lang="en-ZA" sz="28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2B365F93-34DB-462C-A594-96E4122691DF}"/>
              </a:ext>
            </a:extLst>
          </p:cNvPr>
          <p:cNvPicPr/>
          <p:nvPr/>
        </p:nvPicPr>
        <p:blipFill>
          <a:blip r:embed="rId3"/>
          <a:stretch>
            <a:fillRect/>
          </a:stretch>
        </p:blipFill>
        <p:spPr>
          <a:xfrm>
            <a:off x="864494" y="1628800"/>
            <a:ext cx="10992544" cy="4241404"/>
          </a:xfrm>
          <a:prstGeom prst="rect">
            <a:avLst/>
          </a:prstGeom>
        </p:spPr>
      </p:pic>
    </p:spTree>
    <p:extLst>
      <p:ext uri="{BB962C8B-B14F-4D97-AF65-F5344CB8AC3E}">
        <p14:creationId xmlns:p14="http://schemas.microsoft.com/office/powerpoint/2010/main" val="402349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51B5D6-9C31-4329-93EB-813CB3CB9AFB}"/>
              </a:ext>
            </a:extLst>
          </p:cNvPr>
          <p:cNvSpPr txBox="1">
            <a:spLocks/>
          </p:cNvSpPr>
          <p:nvPr/>
        </p:nvSpPr>
        <p:spPr>
          <a:xfrm>
            <a:off x="263352" y="116632"/>
            <a:ext cx="9066028" cy="802750"/>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FFFFFF"/>
                </a:solidFill>
                <a:latin typeface="Arial" panose="020B0604020202020204" pitchFamily="34" charset="0"/>
                <a:cs typeface="Arial" panose="020B0604020202020204" pitchFamily="34" charset="0"/>
              </a:defRPr>
            </a:lvl1pPr>
          </a:lstStyle>
          <a:p>
            <a:r>
              <a:rPr lang="en-GB" dirty="0"/>
              <a:t>Cuban Brigade deployed </a:t>
            </a:r>
            <a:r>
              <a:rPr lang="en-GB"/>
              <a:t>for Covid-19</a:t>
            </a:r>
            <a:endParaRPr lang="en-ZA" dirty="0"/>
          </a:p>
        </p:txBody>
      </p:sp>
      <p:graphicFrame>
        <p:nvGraphicFramePr>
          <p:cNvPr id="5" name="Content Placeholder 4"/>
          <p:cNvGraphicFramePr>
            <a:graphicFrameLocks noGrp="1"/>
          </p:cNvGraphicFramePr>
          <p:nvPr>
            <p:ph idx="1"/>
            <p:extLst/>
          </p:nvPr>
        </p:nvGraphicFramePr>
        <p:xfrm>
          <a:off x="221228" y="1194615"/>
          <a:ext cx="11665969" cy="4345324"/>
        </p:xfrm>
        <a:graphic>
          <a:graphicData uri="http://schemas.openxmlformats.org/drawingml/2006/table">
            <a:tbl>
              <a:tblPr firstRow="1" firstCol="1" bandRow="1"/>
              <a:tblGrid>
                <a:gridCol w="1386346">
                  <a:extLst>
                    <a:ext uri="{9D8B030D-6E8A-4147-A177-3AD203B41FA5}">
                      <a16:colId xmlns:a16="http://schemas.microsoft.com/office/drawing/2014/main" val="2621540124"/>
                    </a:ext>
                  </a:extLst>
                </a:gridCol>
                <a:gridCol w="796413">
                  <a:extLst>
                    <a:ext uri="{9D8B030D-6E8A-4147-A177-3AD203B41FA5}">
                      <a16:colId xmlns:a16="http://schemas.microsoft.com/office/drawing/2014/main" val="2127709795"/>
                    </a:ext>
                  </a:extLst>
                </a:gridCol>
                <a:gridCol w="870155">
                  <a:extLst>
                    <a:ext uri="{9D8B030D-6E8A-4147-A177-3AD203B41FA5}">
                      <a16:colId xmlns:a16="http://schemas.microsoft.com/office/drawing/2014/main" val="3383517771"/>
                    </a:ext>
                  </a:extLst>
                </a:gridCol>
                <a:gridCol w="958645">
                  <a:extLst>
                    <a:ext uri="{9D8B030D-6E8A-4147-A177-3AD203B41FA5}">
                      <a16:colId xmlns:a16="http://schemas.microsoft.com/office/drawing/2014/main" val="63032318"/>
                    </a:ext>
                  </a:extLst>
                </a:gridCol>
                <a:gridCol w="849262">
                  <a:extLst>
                    <a:ext uri="{9D8B030D-6E8A-4147-A177-3AD203B41FA5}">
                      <a16:colId xmlns:a16="http://schemas.microsoft.com/office/drawing/2014/main" val="1944442246"/>
                    </a:ext>
                  </a:extLst>
                </a:gridCol>
                <a:gridCol w="972164">
                  <a:extLst>
                    <a:ext uri="{9D8B030D-6E8A-4147-A177-3AD203B41FA5}">
                      <a16:colId xmlns:a16="http://schemas.microsoft.com/office/drawing/2014/main" val="2075750562"/>
                    </a:ext>
                  </a:extLst>
                </a:gridCol>
                <a:gridCol w="972164">
                  <a:extLst>
                    <a:ext uri="{9D8B030D-6E8A-4147-A177-3AD203B41FA5}">
                      <a16:colId xmlns:a16="http://schemas.microsoft.com/office/drawing/2014/main" val="301491339"/>
                    </a:ext>
                  </a:extLst>
                </a:gridCol>
                <a:gridCol w="972164">
                  <a:extLst>
                    <a:ext uri="{9D8B030D-6E8A-4147-A177-3AD203B41FA5}">
                      <a16:colId xmlns:a16="http://schemas.microsoft.com/office/drawing/2014/main" val="3869401534"/>
                    </a:ext>
                  </a:extLst>
                </a:gridCol>
                <a:gridCol w="972164">
                  <a:extLst>
                    <a:ext uri="{9D8B030D-6E8A-4147-A177-3AD203B41FA5}">
                      <a16:colId xmlns:a16="http://schemas.microsoft.com/office/drawing/2014/main" val="579726061"/>
                    </a:ext>
                  </a:extLst>
                </a:gridCol>
                <a:gridCol w="972164">
                  <a:extLst>
                    <a:ext uri="{9D8B030D-6E8A-4147-A177-3AD203B41FA5}">
                      <a16:colId xmlns:a16="http://schemas.microsoft.com/office/drawing/2014/main" val="1905127165"/>
                    </a:ext>
                  </a:extLst>
                </a:gridCol>
                <a:gridCol w="1103673">
                  <a:extLst>
                    <a:ext uri="{9D8B030D-6E8A-4147-A177-3AD203B41FA5}">
                      <a16:colId xmlns:a16="http://schemas.microsoft.com/office/drawing/2014/main" val="3255437802"/>
                    </a:ext>
                  </a:extLst>
                </a:gridCol>
                <a:gridCol w="840655">
                  <a:extLst>
                    <a:ext uri="{9D8B030D-6E8A-4147-A177-3AD203B41FA5}">
                      <a16:colId xmlns:a16="http://schemas.microsoft.com/office/drawing/2014/main" val="680479509"/>
                    </a:ext>
                  </a:extLst>
                </a:gridCol>
              </a:tblGrid>
              <a:tr h="294545">
                <a:tc>
                  <a:txBody>
                    <a:bodyPr/>
                    <a:lstStyle/>
                    <a:p>
                      <a:pPr algn="ctr" rtl="0" fontAlgn="ctr"/>
                      <a:r>
                        <a:rPr lang="en-US" sz="16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WC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GP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KZN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FS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LP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NW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NDOH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46826"/>
                  </a:ext>
                </a:extLst>
              </a:tr>
              <a:tr h="726673">
                <a:tc>
                  <a:txBody>
                    <a:bodyPr/>
                    <a:lstStyle/>
                    <a:p>
                      <a:pPr algn="l" rtl="0" fontAlgn="ctr"/>
                      <a:r>
                        <a:rPr lang="en-US" sz="1600" b="0" i="0" u="none" strike="noStrike" dirty="0">
                          <a:solidFill>
                            <a:srgbClr val="000000"/>
                          </a:solidFill>
                          <a:effectLst/>
                          <a:latin typeface="Calibri" panose="020F0502020204030204" pitchFamily="34" charset="0"/>
                        </a:rPr>
                        <a:t>Family Physician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115581"/>
                  </a:ext>
                </a:extLst>
              </a:tr>
              <a:tr h="623060">
                <a:tc>
                  <a:txBody>
                    <a:bodyPr/>
                    <a:lstStyle/>
                    <a:p>
                      <a:pPr algn="l" rtl="0" fontAlgn="ctr"/>
                      <a:r>
                        <a:rPr lang="en-US" sz="1600" b="0" i="0" u="none" strike="noStrike" dirty="0">
                          <a:solidFill>
                            <a:srgbClr val="000000"/>
                          </a:solidFill>
                          <a:effectLst/>
                          <a:latin typeface="Calibri" panose="020F0502020204030204" pitchFamily="34" charset="0"/>
                        </a:rPr>
                        <a:t>Health Technology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chemeClr val="tx1"/>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496868"/>
                  </a:ext>
                </a:extLst>
              </a:tr>
              <a:tr h="575062">
                <a:tc>
                  <a:txBody>
                    <a:bodyPr/>
                    <a:lstStyle/>
                    <a:p>
                      <a:pPr algn="l" rtl="0" fontAlgn="ctr"/>
                      <a:r>
                        <a:rPr lang="en-US" sz="1600" b="0" i="0" u="none" strike="noStrike" dirty="0">
                          <a:solidFill>
                            <a:srgbClr val="000000"/>
                          </a:solidFill>
                          <a:effectLst/>
                          <a:latin typeface="Calibri" panose="020F0502020204030204" pitchFamily="34" charset="0"/>
                        </a:rPr>
                        <a:t>Epidemiology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869711"/>
                  </a:ext>
                </a:extLst>
              </a:tr>
              <a:tr h="507120">
                <a:tc>
                  <a:txBody>
                    <a:bodyPr/>
                    <a:lstStyle/>
                    <a:p>
                      <a:pPr algn="l" rtl="0" fontAlgn="ctr"/>
                      <a:r>
                        <a:rPr lang="en-US" sz="1600" b="0" i="0" u="none" strike="noStrike" dirty="0">
                          <a:solidFill>
                            <a:srgbClr val="000000"/>
                          </a:solidFill>
                          <a:effectLst/>
                          <a:latin typeface="Calibri" panose="020F0502020204030204" pitchFamily="34" charset="0"/>
                        </a:rPr>
                        <a:t>Biostatistics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351100"/>
                  </a:ext>
                </a:extLst>
              </a:tr>
              <a:tr h="767883">
                <a:tc>
                  <a:txBody>
                    <a:bodyPr/>
                    <a:lstStyle/>
                    <a:p>
                      <a:pPr algn="l" rtl="0" fontAlgn="ctr"/>
                      <a:r>
                        <a:rPr lang="en-US" sz="1600" b="0" i="0" u="none" strike="noStrike" dirty="0">
                          <a:solidFill>
                            <a:srgbClr val="000000"/>
                          </a:solidFill>
                          <a:effectLst/>
                          <a:latin typeface="Calibri" panose="020F0502020204030204" pitchFamily="34" charset="0"/>
                        </a:rPr>
                        <a:t>Public Health Specialist*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 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687183"/>
                  </a:ext>
                </a:extLst>
              </a:tr>
              <a:tr h="563721">
                <a:tc>
                  <a:txBody>
                    <a:bodyPr/>
                    <a:lstStyle/>
                    <a:p>
                      <a:pPr algn="l" rtl="0" fontAlgn="ctr"/>
                      <a:r>
                        <a:rPr lang="en-US" sz="1600" b="0" i="0" u="none" strike="noStrike">
                          <a:solidFill>
                            <a:srgbClr val="000000"/>
                          </a:solidFill>
                          <a:effectLst/>
                          <a:latin typeface="Calibri" panose="020F0502020204030204" pitchFamily="34" charset="0"/>
                        </a:rPr>
                        <a:t>Biotechnologist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797935"/>
                  </a:ext>
                </a:extLst>
              </a:tr>
              <a:tr h="287260">
                <a:tc>
                  <a:txBody>
                    <a:bodyPr/>
                    <a:lstStyle/>
                    <a:p>
                      <a:pPr algn="l" fontAlgn="b"/>
                      <a:r>
                        <a:rPr lang="en-US" sz="1600" b="1" i="0" u="none" strike="noStrike" dirty="0">
                          <a:solidFill>
                            <a:srgbClr val="000000"/>
                          </a:solidFill>
                          <a:effectLst/>
                          <a:latin typeface="Calibri" panose="020F050202020403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820045"/>
                  </a:ext>
                </a:extLst>
              </a:tr>
            </a:tbl>
          </a:graphicData>
        </a:graphic>
      </p:graphicFrame>
      <p:sp>
        <p:nvSpPr>
          <p:cNvPr id="6" name="Slide Number Placeholder 1">
            <a:extLst>
              <a:ext uri="{FF2B5EF4-FFF2-40B4-BE49-F238E27FC236}">
                <a16:creationId xmlns:a16="http://schemas.microsoft.com/office/drawing/2014/main" id="{F9FA87EF-FF08-A247-ADF7-B0F327F20407}"/>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22</a:t>
            </a:fld>
            <a:endParaRPr lang="en-US" altLang="en-US" dirty="0"/>
          </a:p>
        </p:txBody>
      </p:sp>
    </p:spTree>
    <p:extLst>
      <p:ext uri="{BB962C8B-B14F-4D97-AF65-F5344CB8AC3E}">
        <p14:creationId xmlns:p14="http://schemas.microsoft.com/office/powerpoint/2010/main" val="68280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09933F2-A24D-42E1-B148-7625F77DC28F}"/>
              </a:ext>
            </a:extLst>
          </p:cNvPr>
          <p:cNvGraphicFramePr>
            <a:graphicFrameLocks/>
          </p:cNvGraphicFramePr>
          <p:nvPr/>
        </p:nvGraphicFramePr>
        <p:xfrm>
          <a:off x="1613405" y="2259388"/>
          <a:ext cx="8611731" cy="40403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504C7E2-D15F-43AD-B2BC-1A184A647CE8}"/>
              </a:ext>
            </a:extLst>
          </p:cNvPr>
          <p:cNvSpPr>
            <a:spLocks noGrp="1"/>
          </p:cNvSpPr>
          <p:nvPr>
            <p:ph type="sldNum" sz="quarter" idx="12"/>
          </p:nvPr>
        </p:nvSpPr>
        <p:spPr/>
        <p:txBody>
          <a:bodyPr/>
          <a:lstStyle/>
          <a:p>
            <a:fld id="{D0B1225C-30BF-4AED-B37E-3D8E4E76A193}" type="slidenum">
              <a:rPr lang="en-ZA" smtClean="0"/>
              <a:t>23</a:t>
            </a:fld>
            <a:endParaRPr lang="en-ZA"/>
          </a:p>
        </p:txBody>
      </p:sp>
      <p:sp>
        <p:nvSpPr>
          <p:cNvPr id="2" name="Title 1">
            <a:extLst>
              <a:ext uri="{FF2B5EF4-FFF2-40B4-BE49-F238E27FC236}">
                <a16:creationId xmlns:a16="http://schemas.microsoft.com/office/drawing/2014/main" id="{63A6E296-8E35-4CD9-94BF-A7F5197374F6}"/>
              </a:ext>
            </a:extLst>
          </p:cNvPr>
          <p:cNvSpPr>
            <a:spLocks noGrp="1"/>
          </p:cNvSpPr>
          <p:nvPr>
            <p:ph type="title" idx="4294967295"/>
          </p:nvPr>
        </p:nvSpPr>
        <p:spPr>
          <a:xfrm>
            <a:off x="0" y="0"/>
            <a:ext cx="0" cy="0"/>
          </a:xfrm>
        </p:spPr>
        <p:txBody>
          <a:bodyPr/>
          <a:lstStyle/>
          <a:p>
            <a:r>
              <a:rPr lang="en-US" dirty="0"/>
              <a:t>						 </a:t>
            </a:r>
            <a:r>
              <a:rPr lang="en-US" sz="3200" b="1" dirty="0">
                <a:solidFill>
                  <a:schemeClr val="bg1"/>
                </a:solidFill>
              </a:rPr>
              <a:t>Trends in estimated active cases</a:t>
            </a:r>
            <a:r>
              <a:rPr lang="en-US" dirty="0"/>
              <a:t>	</a:t>
            </a:r>
            <a:endParaRPr lang="en-ZA" sz="3200" b="1" dirty="0">
              <a:solidFill>
                <a:schemeClr val="bg1"/>
              </a:solidFill>
            </a:endParaRPr>
          </a:p>
        </p:txBody>
      </p:sp>
      <p:sp>
        <p:nvSpPr>
          <p:cNvPr id="7" name="Rectangle 6">
            <a:extLst>
              <a:ext uri="{FF2B5EF4-FFF2-40B4-BE49-F238E27FC236}">
                <a16:creationId xmlns:a16="http://schemas.microsoft.com/office/drawing/2014/main" id="{41864E74-6823-425C-8C38-5DCEBCAC0173}"/>
              </a:ext>
            </a:extLst>
          </p:cNvPr>
          <p:cNvSpPr/>
          <p:nvPr/>
        </p:nvSpPr>
        <p:spPr>
          <a:xfrm>
            <a:off x="2083824" y="1064930"/>
            <a:ext cx="8260326" cy="707886"/>
          </a:xfrm>
          <a:prstGeom prst="rect">
            <a:avLst/>
          </a:prstGeom>
        </p:spPr>
        <p:txBody>
          <a:bodyPr wrap="square">
            <a:spAutoFit/>
          </a:bodyPr>
          <a:lstStyle/>
          <a:p>
            <a:pPr algn="ctr" defTabSz="457200">
              <a:defRPr/>
            </a:pPr>
            <a:r>
              <a:rPr lang="en-US" sz="2000" b="1" dirty="0">
                <a:solidFill>
                  <a:prstClr val="black"/>
                </a:solidFill>
                <a:latin typeface="Arial" panose="020B0604020202020204" pitchFamily="34" charset="0"/>
                <a:cs typeface="Arial" panose="020B0604020202020204" pitchFamily="34" charset="0"/>
              </a:rPr>
              <a:t>Estimated active cases for each day = cumulative infections in last 14 days minus deaths</a:t>
            </a:r>
            <a:endParaRPr lang="en-ZA" sz="2000" b="1" dirty="0">
              <a:solidFill>
                <a:prstClr val="black"/>
              </a:solidFill>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5F6820AE-E7CE-446A-BD04-EE782A4E4E00}"/>
              </a:ext>
            </a:extLst>
          </p:cNvPr>
          <p:cNvCxnSpPr/>
          <p:nvPr/>
        </p:nvCxnSpPr>
        <p:spPr>
          <a:xfrm>
            <a:off x="3817411" y="3895306"/>
            <a:ext cx="0" cy="13018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A9253F9-2A2C-43E8-BE8A-011F1F8D569B}"/>
              </a:ext>
            </a:extLst>
          </p:cNvPr>
          <p:cNvCxnSpPr>
            <a:cxnSpLocks/>
          </p:cNvCxnSpPr>
          <p:nvPr/>
        </p:nvCxnSpPr>
        <p:spPr>
          <a:xfrm>
            <a:off x="4862650" y="3312571"/>
            <a:ext cx="0" cy="15603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E1B4FB3F-6973-4B04-97DC-C8E4C8C3357A}"/>
              </a:ext>
            </a:extLst>
          </p:cNvPr>
          <p:cNvSpPr txBox="1"/>
          <p:nvPr/>
        </p:nvSpPr>
        <p:spPr>
          <a:xfrm>
            <a:off x="3865594" y="2918434"/>
            <a:ext cx="1994112" cy="4804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defRPr/>
            </a:pPr>
            <a:r>
              <a:rPr lang="en-ZA" sz="2000" b="1" dirty="0">
                <a:solidFill>
                  <a:prstClr val="black"/>
                </a:solidFill>
                <a:latin typeface="Arial" panose="020B0604020202020204" pitchFamily="34" charset="0"/>
                <a:cs typeface="Arial" panose="020B0604020202020204" pitchFamily="34" charset="0"/>
              </a:rPr>
              <a:t>Lockdown</a:t>
            </a:r>
          </a:p>
        </p:txBody>
      </p:sp>
      <p:sp>
        <p:nvSpPr>
          <p:cNvPr id="9" name="TextBox 1">
            <a:extLst>
              <a:ext uri="{FF2B5EF4-FFF2-40B4-BE49-F238E27FC236}">
                <a16:creationId xmlns:a16="http://schemas.microsoft.com/office/drawing/2014/main" id="{FA391D9E-B5ED-4423-8F3A-762D67F32F5A}"/>
              </a:ext>
            </a:extLst>
          </p:cNvPr>
          <p:cNvSpPr txBox="1"/>
          <p:nvPr/>
        </p:nvSpPr>
        <p:spPr>
          <a:xfrm>
            <a:off x="2972010" y="3207443"/>
            <a:ext cx="1662741" cy="6473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defRPr/>
            </a:pPr>
            <a:r>
              <a:rPr lang="en-ZA" sz="2000" b="1" dirty="0">
                <a:solidFill>
                  <a:prstClr val="black"/>
                </a:solidFill>
                <a:latin typeface="Arial" panose="020B0604020202020204" pitchFamily="34" charset="0"/>
                <a:cs typeface="Arial" panose="020B0604020202020204" pitchFamily="34" charset="0"/>
              </a:rPr>
              <a:t>State of </a:t>
            </a:r>
          </a:p>
          <a:p>
            <a:pPr algn="ctr" defTabSz="457200">
              <a:defRPr/>
            </a:pPr>
            <a:r>
              <a:rPr lang="en-ZA" sz="2000" b="1" dirty="0">
                <a:solidFill>
                  <a:prstClr val="black"/>
                </a:solidFill>
                <a:latin typeface="Arial" panose="020B0604020202020204" pitchFamily="34" charset="0"/>
                <a:cs typeface="Arial" panose="020B0604020202020204" pitchFamily="34" charset="0"/>
              </a:rPr>
              <a:t>disaster</a:t>
            </a:r>
          </a:p>
        </p:txBody>
      </p:sp>
      <p:cxnSp>
        <p:nvCxnSpPr>
          <p:cNvPr id="11" name="Straight Arrow Connector 10">
            <a:extLst>
              <a:ext uri="{FF2B5EF4-FFF2-40B4-BE49-F238E27FC236}">
                <a16:creationId xmlns:a16="http://schemas.microsoft.com/office/drawing/2014/main" id="{C75B09BA-3C1C-4FA3-A040-4B58E4836676}"/>
              </a:ext>
            </a:extLst>
          </p:cNvPr>
          <p:cNvCxnSpPr>
            <a:cxnSpLocks/>
          </p:cNvCxnSpPr>
          <p:nvPr/>
        </p:nvCxnSpPr>
        <p:spPr>
          <a:xfrm>
            <a:off x="8434553" y="2406155"/>
            <a:ext cx="0" cy="10009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3120810B-FFE7-466E-B549-67BC63C41AFD}"/>
              </a:ext>
            </a:extLst>
          </p:cNvPr>
          <p:cNvSpPr txBox="1"/>
          <p:nvPr/>
        </p:nvSpPr>
        <p:spPr>
          <a:xfrm>
            <a:off x="7437497" y="1700808"/>
            <a:ext cx="1994112" cy="7053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defRPr/>
            </a:pPr>
            <a:r>
              <a:rPr lang="en-ZA" sz="2000" b="1" dirty="0">
                <a:solidFill>
                  <a:prstClr val="black"/>
                </a:solidFill>
                <a:latin typeface="Arial" panose="020B0604020202020204" pitchFamily="34" charset="0"/>
                <a:cs typeface="Arial" panose="020B0604020202020204" pitchFamily="34" charset="0"/>
              </a:rPr>
              <a:t>Lockdown</a:t>
            </a:r>
          </a:p>
          <a:p>
            <a:pPr algn="ctr" defTabSz="457200">
              <a:defRPr/>
            </a:pPr>
            <a:r>
              <a:rPr lang="en-ZA" sz="2000" b="1" dirty="0">
                <a:solidFill>
                  <a:prstClr val="black"/>
                </a:solidFill>
                <a:latin typeface="Arial" panose="020B0604020202020204" pitchFamily="34" charset="0"/>
                <a:cs typeface="Arial" panose="020B0604020202020204" pitchFamily="34" charset="0"/>
              </a:rPr>
              <a:t>easing starts</a:t>
            </a:r>
          </a:p>
        </p:txBody>
      </p:sp>
    </p:spTree>
    <p:extLst>
      <p:ext uri="{BB962C8B-B14F-4D97-AF65-F5344CB8AC3E}">
        <p14:creationId xmlns:p14="http://schemas.microsoft.com/office/powerpoint/2010/main" val="267962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166DFD60-F844-49D8-B847-7D609345C5B1}"/>
              </a:ext>
            </a:extLst>
          </p:cNvPr>
          <p:cNvGraphicFramePr>
            <a:graphicFrameLocks/>
          </p:cNvGraphicFramePr>
          <p:nvPr/>
        </p:nvGraphicFramePr>
        <p:xfrm>
          <a:off x="1524001" y="2090844"/>
          <a:ext cx="9143999" cy="385843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C1B047CE-C785-4FCE-AFCA-B44E23C25E1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441BF32-1384-42D7-8554-3EE895F8F162}"/>
              </a:ext>
            </a:extLst>
          </p:cNvPr>
          <p:cNvSpPr>
            <a:spLocks noGrp="1"/>
          </p:cNvSpPr>
          <p:nvPr>
            <p:ph type="sldNum" sz="quarter" idx="12"/>
          </p:nvPr>
        </p:nvSpPr>
        <p:spPr/>
        <p:txBody>
          <a:bodyPr/>
          <a:lstStyle/>
          <a:p>
            <a:fld id="{D0B1225C-30BF-4AED-B37E-3D8E4E76A193}" type="slidenum">
              <a:rPr lang="en-ZA" smtClean="0"/>
              <a:t>24</a:t>
            </a:fld>
            <a:endParaRPr lang="en-ZA"/>
          </a:p>
        </p:txBody>
      </p:sp>
      <p:sp>
        <p:nvSpPr>
          <p:cNvPr id="2" name="Title 1">
            <a:extLst>
              <a:ext uri="{FF2B5EF4-FFF2-40B4-BE49-F238E27FC236}">
                <a16:creationId xmlns:a16="http://schemas.microsoft.com/office/drawing/2014/main" id="{E3F81C42-1ABC-44B6-B83D-543ED1D651EA}"/>
              </a:ext>
            </a:extLst>
          </p:cNvPr>
          <p:cNvSpPr>
            <a:spLocks noGrp="1"/>
          </p:cNvSpPr>
          <p:nvPr>
            <p:ph type="title" idx="4294967295"/>
          </p:nvPr>
        </p:nvSpPr>
        <p:spPr>
          <a:xfrm>
            <a:off x="0" y="188640"/>
            <a:ext cx="10090150" cy="1325563"/>
          </a:xfrm>
        </p:spPr>
        <p:txBody>
          <a:bodyPr>
            <a:noAutofit/>
          </a:bodyPr>
          <a:lstStyle/>
          <a:p>
            <a:pPr algn="l">
              <a:lnSpc>
                <a:spcPct val="100000"/>
              </a:lnSpc>
            </a:pPr>
            <a:r>
              <a:rPr lang="en-ZA" sz="3200" b="1" dirty="0">
                <a:solidFill>
                  <a:schemeClr val="bg1"/>
                </a:solidFill>
                <a:latin typeface="+mn-lt"/>
                <a:cs typeface="Arial" panose="020B0604020202020204" pitchFamily="34" charset="0"/>
              </a:rPr>
              <a:t>Doubling time of cases - to 16 May</a:t>
            </a:r>
          </a:p>
        </p:txBody>
      </p:sp>
      <p:sp>
        <p:nvSpPr>
          <p:cNvPr id="18" name="TextBox 1">
            <a:extLst>
              <a:ext uri="{FF2B5EF4-FFF2-40B4-BE49-F238E27FC236}">
                <a16:creationId xmlns:a16="http://schemas.microsoft.com/office/drawing/2014/main" id="{9F5727CD-FE8D-4E4E-B815-26315ABEC653}"/>
              </a:ext>
            </a:extLst>
          </p:cNvPr>
          <p:cNvSpPr txBox="1"/>
          <p:nvPr/>
        </p:nvSpPr>
        <p:spPr>
          <a:xfrm>
            <a:off x="5158553" y="1112243"/>
            <a:ext cx="3108960" cy="801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latin typeface="Arial" panose="020B0604020202020204" pitchFamily="34" charset="0"/>
                <a:cs typeface="Arial" panose="020B0604020202020204" pitchFamily="34" charset="0"/>
              </a:rPr>
              <a:t>After lockdown</a:t>
            </a:r>
          </a:p>
          <a:p>
            <a:pPr algn="ctr"/>
            <a:r>
              <a:rPr lang="en-ZA" sz="1600" b="1" dirty="0">
                <a:latin typeface="Arial" panose="020B0604020202020204" pitchFamily="34" charset="0"/>
                <a:cs typeface="Arial" panose="020B0604020202020204" pitchFamily="34" charset="0"/>
              </a:rPr>
              <a:t>Doubling: 15 days</a:t>
            </a:r>
          </a:p>
        </p:txBody>
      </p:sp>
      <p:cxnSp>
        <p:nvCxnSpPr>
          <p:cNvPr id="4" name="Straight Connector 3">
            <a:extLst>
              <a:ext uri="{FF2B5EF4-FFF2-40B4-BE49-F238E27FC236}">
                <a16:creationId xmlns:a16="http://schemas.microsoft.com/office/drawing/2014/main" id="{55E91E84-7858-485A-B94A-A7DAD0FCA430}"/>
              </a:ext>
            </a:extLst>
          </p:cNvPr>
          <p:cNvCxnSpPr>
            <a:cxnSpLocks/>
          </p:cNvCxnSpPr>
          <p:nvPr/>
        </p:nvCxnSpPr>
        <p:spPr>
          <a:xfrm flipV="1">
            <a:off x="5158553" y="1068142"/>
            <a:ext cx="0" cy="436803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7B233E14-9F3F-4D23-87E5-54F72204C67A}"/>
              </a:ext>
            </a:extLst>
          </p:cNvPr>
          <p:cNvSpPr txBox="1"/>
          <p:nvPr/>
        </p:nvSpPr>
        <p:spPr>
          <a:xfrm>
            <a:off x="2379286" y="1128507"/>
            <a:ext cx="2779267" cy="72067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latin typeface="Arial" panose="020B0604020202020204" pitchFamily="34" charset="0"/>
                <a:cs typeface="Arial" panose="020B0604020202020204" pitchFamily="34" charset="0"/>
              </a:rPr>
              <a:t>Before lockdown</a:t>
            </a:r>
          </a:p>
          <a:p>
            <a:pPr algn="ctr"/>
            <a:r>
              <a:rPr lang="en-ZA" sz="1600" b="1" dirty="0">
                <a:latin typeface="Arial" panose="020B0604020202020204" pitchFamily="34" charset="0"/>
                <a:cs typeface="Arial" panose="020B0604020202020204" pitchFamily="34" charset="0"/>
              </a:rPr>
              <a:t>Doubling: 2 days</a:t>
            </a:r>
          </a:p>
        </p:txBody>
      </p:sp>
      <p:sp>
        <p:nvSpPr>
          <p:cNvPr id="10" name="TextBox 1">
            <a:extLst>
              <a:ext uri="{FF2B5EF4-FFF2-40B4-BE49-F238E27FC236}">
                <a16:creationId xmlns:a16="http://schemas.microsoft.com/office/drawing/2014/main" id="{C21C3543-918D-4B2B-9D2C-B609FB21CA30}"/>
              </a:ext>
            </a:extLst>
          </p:cNvPr>
          <p:cNvSpPr txBox="1"/>
          <p:nvPr/>
        </p:nvSpPr>
        <p:spPr>
          <a:xfrm>
            <a:off x="8561505" y="1094520"/>
            <a:ext cx="2106494" cy="103230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defRPr/>
            </a:pPr>
            <a:r>
              <a:rPr lang="en-ZA" sz="1600" b="1" dirty="0">
                <a:solidFill>
                  <a:prstClr val="black"/>
                </a:solidFill>
                <a:latin typeface="Arial" panose="020B0604020202020204" pitchFamily="34" charset="0"/>
                <a:cs typeface="Arial" panose="020B0604020202020204" pitchFamily="34" charset="0"/>
              </a:rPr>
              <a:t>Lockdown</a:t>
            </a:r>
          </a:p>
          <a:p>
            <a:pPr algn="ctr" defTabSz="457200">
              <a:defRPr/>
            </a:pPr>
            <a:r>
              <a:rPr lang="en-ZA" sz="1600" b="1" dirty="0">
                <a:solidFill>
                  <a:prstClr val="black"/>
                </a:solidFill>
                <a:latin typeface="Arial" panose="020B0604020202020204" pitchFamily="34" charset="0"/>
                <a:cs typeface="Arial" panose="020B0604020202020204" pitchFamily="34" charset="0"/>
              </a:rPr>
              <a:t>easing starts</a:t>
            </a:r>
          </a:p>
          <a:p>
            <a:pPr algn="ctr" defTabSz="457200">
              <a:defRPr/>
            </a:pPr>
            <a:r>
              <a:rPr lang="en-ZA" sz="1600" b="1" dirty="0">
                <a:solidFill>
                  <a:prstClr val="black"/>
                </a:solidFill>
                <a:latin typeface="Arial" panose="020B0604020202020204" pitchFamily="34" charset="0"/>
                <a:cs typeface="Arial" panose="020B0604020202020204" pitchFamily="34" charset="0"/>
              </a:rPr>
              <a:t>Doubling: 12</a:t>
            </a:r>
          </a:p>
        </p:txBody>
      </p:sp>
      <p:cxnSp>
        <p:nvCxnSpPr>
          <p:cNvPr id="11" name="Straight Connector 10">
            <a:extLst>
              <a:ext uri="{FF2B5EF4-FFF2-40B4-BE49-F238E27FC236}">
                <a16:creationId xmlns:a16="http://schemas.microsoft.com/office/drawing/2014/main" id="{069426A1-A413-4483-8830-C058BBCBF7A3}"/>
              </a:ext>
            </a:extLst>
          </p:cNvPr>
          <p:cNvCxnSpPr>
            <a:cxnSpLocks/>
          </p:cNvCxnSpPr>
          <p:nvPr/>
        </p:nvCxnSpPr>
        <p:spPr>
          <a:xfrm flipV="1">
            <a:off x="8561507" y="1118358"/>
            <a:ext cx="0" cy="326905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10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48C061-AC67-4B62-901A-D9342B5843B3}"/>
              </a:ext>
            </a:extLst>
          </p:cNvPr>
          <p:cNvSpPr>
            <a:spLocks noGrp="1"/>
          </p:cNvSpPr>
          <p:nvPr>
            <p:ph type="title"/>
          </p:nvPr>
        </p:nvSpPr>
        <p:spPr>
          <a:xfrm>
            <a:off x="263352" y="134964"/>
            <a:ext cx="11449272" cy="1325563"/>
          </a:xfrm>
        </p:spPr>
        <p:txBody>
          <a:bodyPr>
            <a:normAutofit/>
          </a:bodyPr>
          <a:lstStyle/>
          <a:p>
            <a:pPr algn="l"/>
            <a:r>
              <a:rPr lang="en-ZA" sz="3200" b="1" dirty="0">
                <a:solidFill>
                  <a:schemeClr val="bg1"/>
                </a:solidFill>
              </a:rPr>
              <a:t>SA’s epidemic trajectory – to 14 May: SA compared to U.K</a:t>
            </a:r>
            <a:r>
              <a:rPr lang="en-ZA" sz="3600" dirty="0">
                <a:solidFill>
                  <a:schemeClr val="tx1"/>
                </a:solidFill>
              </a:rPr>
              <a:t>.</a:t>
            </a:r>
            <a:endParaRPr lang="en-US" sz="3600" dirty="0"/>
          </a:p>
        </p:txBody>
      </p:sp>
      <p:sp>
        <p:nvSpPr>
          <p:cNvPr id="10" name="TextBox 9">
            <a:extLst>
              <a:ext uri="{FF2B5EF4-FFF2-40B4-BE49-F238E27FC236}">
                <a16:creationId xmlns:a16="http://schemas.microsoft.com/office/drawing/2014/main" id="{8330470A-C4FC-4B05-9E6F-B9BB944C20C7}"/>
              </a:ext>
            </a:extLst>
          </p:cNvPr>
          <p:cNvSpPr txBox="1"/>
          <p:nvPr/>
        </p:nvSpPr>
        <p:spPr>
          <a:xfrm flipH="1">
            <a:off x="3211641" y="6087462"/>
            <a:ext cx="6060190" cy="523220"/>
          </a:xfrm>
          <a:prstGeom prst="rect">
            <a:avLst/>
          </a:prstGeom>
          <a:noFill/>
        </p:spPr>
        <p:txBody>
          <a:bodyPr wrap="square" rtlCol="0">
            <a:spAutoFit/>
          </a:bodyPr>
          <a:lstStyle/>
          <a:p>
            <a:pPr algn="ctr"/>
            <a:r>
              <a:rPr lang="en-ZA" sz="1400" i="1" dirty="0">
                <a:latin typeface="Arial" panose="020B0604020202020204" pitchFamily="34" charset="0"/>
                <a:cs typeface="Arial" panose="020B0604020202020204" pitchFamily="34" charset="0"/>
              </a:rPr>
              <a:t>Source</a:t>
            </a:r>
            <a:r>
              <a:rPr lang="en-ZA" sz="1400" dirty="0">
                <a:latin typeface="Arial" panose="020B0604020202020204" pitchFamily="34" charset="0"/>
                <a:cs typeface="Arial" panose="020B0604020202020204" pitchFamily="34" charset="0"/>
              </a:rPr>
              <a:t>: Tulio de Oliveira &amp; Ilya Sinayskly  &amp; </a:t>
            </a:r>
          </a:p>
          <a:p>
            <a:pPr algn="ctr"/>
            <a:r>
              <a:rPr lang="en-ZA" sz="1400" dirty="0">
                <a:latin typeface="Arial" panose="020B0604020202020204" pitchFamily="34" charset="0"/>
                <a:cs typeface="Arial" panose="020B0604020202020204" pitchFamily="34" charset="0"/>
              </a:rPr>
              <a:t>UKZN CoV Big Data Consortium – 14 May 2020; </a:t>
            </a:r>
          </a:p>
        </p:txBody>
      </p:sp>
      <p:pic>
        <p:nvPicPr>
          <p:cNvPr id="11" name="Picture 10" descr="A close up of a map&#10;&#10;Description automatically generated">
            <a:extLst>
              <a:ext uri="{FF2B5EF4-FFF2-40B4-BE49-F238E27FC236}">
                <a16:creationId xmlns:a16="http://schemas.microsoft.com/office/drawing/2014/main" id="{5DC9BF44-2BAA-4B16-A4FC-4FDA87E9B5C9}"/>
              </a:ext>
            </a:extLst>
          </p:cNvPr>
          <p:cNvPicPr>
            <a:picLocks noChangeAspect="1"/>
          </p:cNvPicPr>
          <p:nvPr/>
        </p:nvPicPr>
        <p:blipFill rotWithShape="1">
          <a:blip r:embed="rId3">
            <a:extLst>
              <a:ext uri="{28A0092B-C50C-407E-A947-70E740481C1C}">
                <a14:useLocalDpi xmlns:a14="http://schemas.microsoft.com/office/drawing/2010/main" val="0"/>
              </a:ext>
            </a:extLst>
          </a:blip>
          <a:srcRect b="8139"/>
          <a:stretch/>
        </p:blipFill>
        <p:spPr>
          <a:xfrm>
            <a:off x="2385582" y="1613044"/>
            <a:ext cx="7584943" cy="4474419"/>
          </a:xfrm>
          <a:prstGeom prst="rect">
            <a:avLst/>
          </a:prstGeom>
        </p:spPr>
      </p:pic>
      <p:sp>
        <p:nvSpPr>
          <p:cNvPr id="12" name="TextBox 11">
            <a:extLst>
              <a:ext uri="{FF2B5EF4-FFF2-40B4-BE49-F238E27FC236}">
                <a16:creationId xmlns:a16="http://schemas.microsoft.com/office/drawing/2014/main" id="{60095B71-AD65-4210-A088-60A6BF732588}"/>
              </a:ext>
            </a:extLst>
          </p:cNvPr>
          <p:cNvSpPr txBox="1"/>
          <p:nvPr/>
        </p:nvSpPr>
        <p:spPr>
          <a:xfrm>
            <a:off x="2403788" y="1367436"/>
            <a:ext cx="978153" cy="338554"/>
          </a:xfrm>
          <a:prstGeom prst="rect">
            <a:avLst/>
          </a:prstGeom>
          <a:noFill/>
        </p:spPr>
        <p:txBody>
          <a:bodyPr wrap="none" rtlCol="0">
            <a:spAutoFit/>
          </a:bodyPr>
          <a:lstStyle/>
          <a:p>
            <a:pPr defTabSz="457200">
              <a:defRPr/>
            </a:pPr>
            <a:r>
              <a:rPr lang="en-US" sz="1600" dirty="0">
                <a:solidFill>
                  <a:prstClr val="black"/>
                </a:solidFill>
                <a:latin typeface="Times New Roman" panose="02020603050405020304" pitchFamily="18" charset="0"/>
                <a:cs typeface="Times New Roman" panose="02020603050405020304" pitchFamily="18" charset="0"/>
              </a:rPr>
              <a:t>Log scale</a:t>
            </a:r>
            <a:endParaRPr lang="en-ZA" sz="1600" dirty="0">
              <a:solidFill>
                <a:prstClr val="black"/>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99378F8-0271-4A8F-BDF7-5758C8621C15}"/>
              </a:ext>
            </a:extLst>
          </p:cNvPr>
          <p:cNvSpPr>
            <a:spLocks noGrp="1"/>
          </p:cNvSpPr>
          <p:nvPr>
            <p:ph type="ftr" sz="quarter" idx="11"/>
          </p:nvPr>
        </p:nvSpPr>
        <p:spPr/>
        <p:txBody>
          <a:bodyPr/>
          <a:lstStyle/>
          <a:p>
            <a:endParaRPr lang="en-ZA"/>
          </a:p>
        </p:txBody>
      </p:sp>
      <p:sp>
        <p:nvSpPr>
          <p:cNvPr id="3" name="Slide Number Placeholder 2">
            <a:extLst>
              <a:ext uri="{FF2B5EF4-FFF2-40B4-BE49-F238E27FC236}">
                <a16:creationId xmlns:a16="http://schemas.microsoft.com/office/drawing/2014/main" id="{52A19E0A-F107-4006-9221-CDB7681326DD}"/>
              </a:ext>
            </a:extLst>
          </p:cNvPr>
          <p:cNvSpPr>
            <a:spLocks noGrp="1"/>
          </p:cNvSpPr>
          <p:nvPr>
            <p:ph type="sldNum" sz="quarter" idx="12"/>
          </p:nvPr>
        </p:nvSpPr>
        <p:spPr/>
        <p:txBody>
          <a:bodyPr/>
          <a:lstStyle/>
          <a:p>
            <a:fld id="{D0B1225C-30BF-4AED-B37E-3D8E4E76A193}" type="slidenum">
              <a:rPr lang="en-ZA" smtClean="0"/>
              <a:t>25</a:t>
            </a:fld>
            <a:endParaRPr lang="en-ZA"/>
          </a:p>
        </p:txBody>
      </p:sp>
    </p:spTree>
    <p:extLst>
      <p:ext uri="{BB962C8B-B14F-4D97-AF65-F5344CB8AC3E}">
        <p14:creationId xmlns:p14="http://schemas.microsoft.com/office/powerpoint/2010/main" val="1688890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77AD-A754-4864-9E12-4FB5C8269C5E}"/>
              </a:ext>
            </a:extLst>
          </p:cNvPr>
          <p:cNvSpPr>
            <a:spLocks noGrp="1"/>
          </p:cNvSpPr>
          <p:nvPr>
            <p:ph type="title"/>
          </p:nvPr>
        </p:nvSpPr>
        <p:spPr/>
        <p:txBody>
          <a:bodyPr/>
          <a:lstStyle/>
          <a:p>
            <a:r>
              <a:rPr lang="en-US" sz="3200" u="none" dirty="0"/>
              <a:t>Lockdown challenges</a:t>
            </a:r>
            <a:endParaRPr lang="en-ZA" sz="3200" u="none" dirty="0"/>
          </a:p>
        </p:txBody>
      </p:sp>
      <p:sp>
        <p:nvSpPr>
          <p:cNvPr id="3" name="Text Placeholder 2">
            <a:extLst>
              <a:ext uri="{FF2B5EF4-FFF2-40B4-BE49-F238E27FC236}">
                <a16:creationId xmlns:a16="http://schemas.microsoft.com/office/drawing/2014/main" id="{40B239E4-E6C3-4894-BEC9-5F3B6CF88FCF}"/>
              </a:ext>
            </a:extLst>
          </p:cNvPr>
          <p:cNvSpPr>
            <a:spLocks noGrp="1"/>
          </p:cNvSpPr>
          <p:nvPr>
            <p:ph type="body" sz="quarter" idx="10"/>
          </p:nvPr>
        </p:nvSpPr>
        <p:spPr/>
        <p:txBody>
          <a:bodyPr/>
          <a:lstStyle/>
          <a:p>
            <a:r>
              <a:rPr lang="en-US" sz="3200" dirty="0">
                <a:latin typeface="+mn-lt"/>
              </a:rPr>
              <a:t>Need to balance the benefits of the hard lockdown with the challenges that it presents</a:t>
            </a:r>
          </a:p>
          <a:p>
            <a:pPr lvl="1"/>
            <a:r>
              <a:rPr lang="en-US" sz="3200" dirty="0">
                <a:latin typeface="+mn-lt"/>
              </a:rPr>
              <a:t>Lack of income</a:t>
            </a:r>
          </a:p>
          <a:p>
            <a:pPr lvl="1"/>
            <a:r>
              <a:rPr lang="en-US" sz="3200" dirty="0">
                <a:latin typeface="+mn-lt"/>
              </a:rPr>
              <a:t>Hunger</a:t>
            </a:r>
          </a:p>
          <a:p>
            <a:pPr lvl="1"/>
            <a:r>
              <a:rPr lang="en-US" sz="3200" dirty="0">
                <a:latin typeface="+mn-lt"/>
              </a:rPr>
              <a:t>Economic downturn</a:t>
            </a:r>
          </a:p>
          <a:p>
            <a:pPr lvl="1"/>
            <a:r>
              <a:rPr lang="en-US" sz="3200" dirty="0">
                <a:latin typeface="+mn-lt"/>
              </a:rPr>
              <a:t>Social distress (funerals, religious events, weddings)</a:t>
            </a:r>
          </a:p>
          <a:p>
            <a:r>
              <a:rPr lang="en-US" sz="3200" dirty="0">
                <a:latin typeface="+mn-lt"/>
              </a:rPr>
              <a:t>Hard lockdown is no longer sustainable in its current form &amp; need to readjust</a:t>
            </a:r>
          </a:p>
        </p:txBody>
      </p:sp>
      <p:sp>
        <p:nvSpPr>
          <p:cNvPr id="4" name="Text Placeholder 3">
            <a:extLst>
              <a:ext uri="{FF2B5EF4-FFF2-40B4-BE49-F238E27FC236}">
                <a16:creationId xmlns:a16="http://schemas.microsoft.com/office/drawing/2014/main" id="{45B35261-CF36-477F-B2F1-DE41D8C45AE8}"/>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186159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28CE-F840-4DBB-996A-77FE1924F28D}"/>
              </a:ext>
            </a:extLst>
          </p:cNvPr>
          <p:cNvSpPr>
            <a:spLocks noGrp="1"/>
          </p:cNvSpPr>
          <p:nvPr>
            <p:ph type="title"/>
          </p:nvPr>
        </p:nvSpPr>
        <p:spPr/>
        <p:txBody>
          <a:bodyPr/>
          <a:lstStyle/>
          <a:p>
            <a:r>
              <a:rPr lang="en-US" sz="3200" u="none" dirty="0"/>
              <a:t>Move from national lockdown to a differentiated approach</a:t>
            </a:r>
            <a:endParaRPr lang="en-ZA" sz="3200" u="none" dirty="0"/>
          </a:p>
        </p:txBody>
      </p:sp>
      <p:sp>
        <p:nvSpPr>
          <p:cNvPr id="3" name="Text Placeholder 2">
            <a:extLst>
              <a:ext uri="{FF2B5EF4-FFF2-40B4-BE49-F238E27FC236}">
                <a16:creationId xmlns:a16="http://schemas.microsoft.com/office/drawing/2014/main" id="{C5EAA5CA-BF25-46B9-88EA-E107E50FB344}"/>
              </a:ext>
            </a:extLst>
          </p:cNvPr>
          <p:cNvSpPr>
            <a:spLocks noGrp="1"/>
          </p:cNvSpPr>
          <p:nvPr>
            <p:ph type="body" sz="quarter" idx="10"/>
          </p:nvPr>
        </p:nvSpPr>
        <p:spPr>
          <a:xfrm>
            <a:off x="344389" y="1052736"/>
            <a:ext cx="11512649" cy="4897214"/>
          </a:xfrm>
        </p:spPr>
        <p:txBody>
          <a:bodyPr/>
          <a:lstStyle/>
          <a:p>
            <a:pPr>
              <a:buFont typeface="Wingdings" pitchFamily="2" charset="2"/>
              <a:buChar char="§"/>
            </a:pPr>
            <a:r>
              <a:rPr lang="en-US" sz="2800" dirty="0">
                <a:latin typeface="+mn-lt"/>
              </a:rPr>
              <a:t>Number of cases per district is variable with some districts have very few cases and other significantly more</a:t>
            </a:r>
          </a:p>
          <a:p>
            <a:pPr>
              <a:buFont typeface="Wingdings" pitchFamily="2" charset="2"/>
              <a:buChar char="§"/>
            </a:pPr>
            <a:r>
              <a:rPr lang="en-US" sz="2800" dirty="0">
                <a:latin typeface="+mn-lt"/>
              </a:rPr>
              <a:t>There is little value in stringent measures in those districts where there is low or no infection</a:t>
            </a:r>
          </a:p>
          <a:p>
            <a:pPr>
              <a:buFont typeface="Wingdings" pitchFamily="2" charset="2"/>
              <a:buChar char="§"/>
            </a:pPr>
            <a:r>
              <a:rPr lang="en-US" sz="2800" dirty="0">
                <a:latin typeface="+mn-lt"/>
              </a:rPr>
              <a:t>In those districts where there is high infection rates (active cases) should be the focus of intensive action.</a:t>
            </a:r>
          </a:p>
          <a:p>
            <a:pPr>
              <a:buFont typeface="Wingdings" pitchFamily="2" charset="2"/>
              <a:buChar char="§"/>
            </a:pPr>
            <a:r>
              <a:rPr lang="en-US" sz="2800" dirty="0">
                <a:latin typeface="+mn-lt"/>
              </a:rPr>
              <a:t>Hence the focus of our interventions and restrictions  should be aligned to the burden of infection (active cases) </a:t>
            </a:r>
          </a:p>
          <a:p>
            <a:pPr>
              <a:buFont typeface="Wingdings" pitchFamily="2" charset="2"/>
              <a:buChar char="§"/>
            </a:pPr>
            <a:r>
              <a:rPr lang="en-US" sz="2800" dirty="0">
                <a:latin typeface="+mn-lt"/>
              </a:rPr>
              <a:t>Implement prevention toolbox with greater sense  of urgency and uniformly in society</a:t>
            </a:r>
            <a:endParaRPr lang="en-ZA" sz="2800" dirty="0">
              <a:latin typeface="+mn-lt"/>
            </a:endParaRPr>
          </a:p>
        </p:txBody>
      </p:sp>
      <p:sp>
        <p:nvSpPr>
          <p:cNvPr id="4" name="Text Placeholder 3">
            <a:extLst>
              <a:ext uri="{FF2B5EF4-FFF2-40B4-BE49-F238E27FC236}">
                <a16:creationId xmlns:a16="http://schemas.microsoft.com/office/drawing/2014/main" id="{C547BA8C-7857-41F6-9146-821E85090843}"/>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1628322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9A2E9-9F7E-4568-9AB3-394D43E6C44E}"/>
              </a:ext>
            </a:extLst>
          </p:cNvPr>
          <p:cNvSpPr>
            <a:spLocks noGrp="1"/>
          </p:cNvSpPr>
          <p:nvPr>
            <p:ph idx="4294967295"/>
          </p:nvPr>
        </p:nvSpPr>
        <p:spPr>
          <a:xfrm>
            <a:off x="120252" y="1196752"/>
            <a:ext cx="11736388" cy="4616450"/>
          </a:xfrm>
        </p:spPr>
        <p:txBody>
          <a:bodyPr/>
          <a:lstStyle/>
          <a:p>
            <a:pPr>
              <a:buFont typeface="Wingdings" pitchFamily="2" charset="2"/>
              <a:buChar char="§"/>
            </a:pPr>
            <a:r>
              <a:rPr lang="en-US" sz="2400" dirty="0"/>
              <a:t>Minister of Health to identify the alert levels for each district taking account of the burden of active cases, trends in the active cases and the health system capacity to respond to the disease burden.</a:t>
            </a:r>
          </a:p>
          <a:p>
            <a:pPr>
              <a:buFont typeface="Wingdings" pitchFamily="2" charset="2"/>
              <a:buChar char="§"/>
            </a:pPr>
            <a:r>
              <a:rPr lang="en-US" sz="2400" dirty="0"/>
              <a:t>The Provincial Command Council must consider these levels and submit provincial plans to contain the spread of the epidemic including health measures, economic activity, restrictions on movement, social services </a:t>
            </a:r>
          </a:p>
          <a:p>
            <a:pPr>
              <a:buFont typeface="Wingdings" pitchFamily="2" charset="2"/>
              <a:buChar char="§"/>
            </a:pPr>
            <a:r>
              <a:rPr lang="en-US" sz="2400" dirty="0"/>
              <a:t>Minister of Health will present to the NCCC the proposed alert level per district with the provincial plans to contain the infection </a:t>
            </a:r>
          </a:p>
          <a:p>
            <a:pPr>
              <a:buFont typeface="Wingdings" pitchFamily="2" charset="2"/>
              <a:buChar char="§"/>
            </a:pPr>
            <a:r>
              <a:rPr lang="en-US" sz="2400" dirty="0"/>
              <a:t>The NCCC must confirm an alert level and monitor the provincial plans to contain the infection</a:t>
            </a:r>
            <a:endParaRPr lang="en-ZA" sz="2400" dirty="0"/>
          </a:p>
        </p:txBody>
      </p:sp>
      <p:sp>
        <p:nvSpPr>
          <p:cNvPr id="4" name="Rectangle 3">
            <a:extLst>
              <a:ext uri="{FF2B5EF4-FFF2-40B4-BE49-F238E27FC236}">
                <a16:creationId xmlns:a16="http://schemas.microsoft.com/office/drawing/2014/main" id="{20115EEF-A3B9-4711-A350-BA51B729153C}"/>
              </a:ext>
            </a:extLst>
          </p:cNvPr>
          <p:cNvSpPr/>
          <p:nvPr/>
        </p:nvSpPr>
        <p:spPr>
          <a:xfrm>
            <a:off x="119336" y="188640"/>
            <a:ext cx="7848872" cy="584775"/>
          </a:xfrm>
          <a:prstGeom prst="rect">
            <a:avLst/>
          </a:prstGeom>
        </p:spPr>
        <p:txBody>
          <a:bodyPr wrap="square">
            <a:spAutoFit/>
          </a:bodyPr>
          <a:lstStyle/>
          <a:p>
            <a:r>
              <a:rPr lang="en-US" sz="3200" b="1" dirty="0">
                <a:solidFill>
                  <a:schemeClr val="bg1"/>
                </a:solidFill>
              </a:rPr>
              <a:t>Determination of the alert levels for districts</a:t>
            </a:r>
            <a:endParaRPr lang="en-ZA" sz="3200" b="1" dirty="0">
              <a:solidFill>
                <a:schemeClr val="bg1"/>
              </a:solidFill>
            </a:endParaRPr>
          </a:p>
        </p:txBody>
      </p:sp>
      <p:sp>
        <p:nvSpPr>
          <p:cNvPr id="5" name="Slide Number Placeholder 1">
            <a:extLst>
              <a:ext uri="{FF2B5EF4-FFF2-40B4-BE49-F238E27FC236}">
                <a16:creationId xmlns:a16="http://schemas.microsoft.com/office/drawing/2014/main" id="{A1E2F5E6-A139-044B-8A84-905E94E11DC4}"/>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28</a:t>
            </a:fld>
            <a:endParaRPr lang="en-US" altLang="en-US" dirty="0"/>
          </a:p>
        </p:txBody>
      </p:sp>
    </p:spTree>
    <p:extLst>
      <p:ext uri="{BB962C8B-B14F-4D97-AF65-F5344CB8AC3E}">
        <p14:creationId xmlns:p14="http://schemas.microsoft.com/office/powerpoint/2010/main" val="54220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7C0BE16-3546-4BEF-88B2-F718A089D66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D24C3EC-721B-4276-AC41-0F436DC68B1C}"/>
              </a:ext>
            </a:extLst>
          </p:cNvPr>
          <p:cNvSpPr>
            <a:spLocks noGrp="1"/>
          </p:cNvSpPr>
          <p:nvPr>
            <p:ph type="sldNum" sz="quarter" idx="12"/>
          </p:nvPr>
        </p:nvSpPr>
        <p:spPr/>
        <p:txBody>
          <a:bodyPr/>
          <a:lstStyle/>
          <a:p>
            <a:fld id="{D0B1225C-30BF-4AED-B37E-3D8E4E76A193}" type="slidenum">
              <a:rPr lang="en-ZA" smtClean="0"/>
              <a:t>29</a:t>
            </a:fld>
            <a:endParaRPr lang="en-ZA"/>
          </a:p>
        </p:txBody>
      </p:sp>
      <p:sp>
        <p:nvSpPr>
          <p:cNvPr id="2" name="Title 1">
            <a:extLst>
              <a:ext uri="{FF2B5EF4-FFF2-40B4-BE49-F238E27FC236}">
                <a16:creationId xmlns:a16="http://schemas.microsoft.com/office/drawing/2014/main" id="{8EAAD237-6771-41E7-9A12-531A20CF50F8}"/>
              </a:ext>
            </a:extLst>
          </p:cNvPr>
          <p:cNvSpPr>
            <a:spLocks noGrp="1"/>
          </p:cNvSpPr>
          <p:nvPr>
            <p:ph type="title" idx="4294967295"/>
          </p:nvPr>
        </p:nvSpPr>
        <p:spPr>
          <a:xfrm>
            <a:off x="119336" y="-243408"/>
            <a:ext cx="11410950" cy="1325563"/>
          </a:xfrm>
        </p:spPr>
        <p:txBody>
          <a:bodyPr/>
          <a:lstStyle/>
          <a:p>
            <a:pPr algn="l"/>
            <a:r>
              <a:rPr lang="en-ZA" sz="3200" b="1" dirty="0">
                <a:solidFill>
                  <a:schemeClr val="bg1"/>
                </a:solidFill>
              </a:rPr>
              <a:t/>
            </a:r>
            <a:br>
              <a:rPr lang="en-ZA" sz="3200" b="1" dirty="0">
                <a:solidFill>
                  <a:schemeClr val="bg1"/>
                </a:solidFill>
              </a:rPr>
            </a:br>
            <a:r>
              <a:rPr lang="en-ZA" sz="3200" b="1" dirty="0">
                <a:solidFill>
                  <a:schemeClr val="bg1"/>
                </a:solidFill>
              </a:rPr>
              <a:t>Progressing from generalized lockdown to risk-based strategy</a:t>
            </a:r>
            <a:r>
              <a:rPr lang="en-ZA" sz="3200" b="1" dirty="0"/>
              <a:t> </a:t>
            </a:r>
          </a:p>
        </p:txBody>
      </p:sp>
      <p:sp>
        <p:nvSpPr>
          <p:cNvPr id="4" name="Content Placeholder 3"/>
          <p:cNvSpPr>
            <a:spLocks noGrp="1"/>
          </p:cNvSpPr>
          <p:nvPr>
            <p:ph idx="4294967295"/>
          </p:nvPr>
        </p:nvSpPr>
        <p:spPr>
          <a:xfrm>
            <a:off x="263352" y="1092200"/>
            <a:ext cx="11249198" cy="5091113"/>
          </a:xfrm>
        </p:spPr>
        <p:txBody>
          <a:bodyPr>
            <a:noAutofit/>
          </a:bodyPr>
          <a:lstStyle/>
          <a:p>
            <a:pPr>
              <a:spcBef>
                <a:spcPts val="0"/>
              </a:spcBef>
              <a:buFont typeface="Wingdings" pitchFamily="2" charset="2"/>
              <a:buChar char="§"/>
            </a:pPr>
            <a:r>
              <a:rPr lang="en-US" sz="2400" dirty="0"/>
              <a:t>Current </a:t>
            </a:r>
            <a:r>
              <a:rPr lang="en-US" sz="2400" b="1" dirty="0"/>
              <a:t>generalized lockdown eased to level 3</a:t>
            </a:r>
            <a:r>
              <a:rPr lang="en-US" sz="2400" dirty="0"/>
              <a:t>, for those districts that do not have hotspots . At level 3 there would be vigilance and close monitoring of areas of infection</a:t>
            </a:r>
          </a:p>
          <a:p>
            <a:pPr>
              <a:spcBef>
                <a:spcPts val="0"/>
              </a:spcBef>
              <a:buFont typeface="Wingdings" pitchFamily="2" charset="2"/>
              <a:buChar char="§"/>
            </a:pPr>
            <a:r>
              <a:rPr lang="en-US" sz="2400" dirty="0"/>
              <a:t>High risk areas will be classified as </a:t>
            </a:r>
            <a:r>
              <a:rPr lang="en-US" sz="2400" b="1" dirty="0"/>
              <a:t>hotspots</a:t>
            </a:r>
            <a:r>
              <a:rPr lang="en-US" sz="2400" dirty="0"/>
              <a:t> and these districts will remain at level 4 with intensive implementation of screening testing and restrictions</a:t>
            </a:r>
          </a:p>
          <a:p>
            <a:pPr>
              <a:spcBef>
                <a:spcPts val="0"/>
              </a:spcBef>
              <a:buFont typeface="Wingdings" pitchFamily="2" charset="2"/>
              <a:buChar char="§"/>
            </a:pPr>
            <a:r>
              <a:rPr lang="en-US" sz="2400" dirty="0"/>
              <a:t>In two weeks the districts will be reviewed again with a view to classifying districts across the </a:t>
            </a:r>
            <a:r>
              <a:rPr lang="en-US" sz="2400" b="1" dirty="0"/>
              <a:t>five alert levels. </a:t>
            </a:r>
            <a:r>
              <a:rPr lang="en-US" sz="2400" dirty="0"/>
              <a:t>It is anticipated that there will be districts that are at levels 1 to 5.</a:t>
            </a:r>
          </a:p>
          <a:p>
            <a:pPr>
              <a:spcBef>
                <a:spcPts val="0"/>
              </a:spcBef>
              <a:buFont typeface="Wingdings" pitchFamily="2" charset="2"/>
              <a:buChar char="§"/>
            </a:pPr>
            <a:r>
              <a:rPr lang="en-US" sz="2400" dirty="0"/>
              <a:t>Continued caution, including self-quarantine as appropriate, for those </a:t>
            </a:r>
            <a:r>
              <a:rPr lang="en-US" sz="2400" b="1" dirty="0"/>
              <a:t>over 60 years old, or with high risk chronic co-morbidities </a:t>
            </a:r>
            <a:r>
              <a:rPr lang="en-US" sz="2400" dirty="0"/>
              <a:t>- a specific communication strategy should be designed for these populations. </a:t>
            </a:r>
          </a:p>
          <a:p>
            <a:pPr>
              <a:spcBef>
                <a:spcPts val="0"/>
              </a:spcBef>
              <a:buFont typeface="Wingdings" pitchFamily="2" charset="2"/>
              <a:buChar char="§"/>
            </a:pPr>
            <a:endParaRPr lang="en-US" sz="2800" dirty="0"/>
          </a:p>
          <a:p>
            <a:pPr>
              <a:spcBef>
                <a:spcPts val="0"/>
              </a:spcBef>
              <a:buFont typeface="Wingdings" pitchFamily="2" charset="2"/>
              <a:buChar char="§"/>
            </a:pPr>
            <a:endParaRPr lang="en-US" sz="2800" dirty="0"/>
          </a:p>
          <a:p>
            <a:pPr lvl="0">
              <a:lnSpc>
                <a:spcPct val="100000"/>
              </a:lnSpc>
              <a:spcBef>
                <a:spcPts val="0"/>
              </a:spcBef>
              <a:buFont typeface="Wingdings" pitchFamily="2" charset="2"/>
              <a:buChar char="§"/>
            </a:pPr>
            <a:endParaRPr lang="en-US" sz="900" dirty="0"/>
          </a:p>
          <a:p>
            <a:pPr lvl="0">
              <a:lnSpc>
                <a:spcPct val="100000"/>
              </a:lnSpc>
              <a:spcBef>
                <a:spcPts val="0"/>
              </a:spcBef>
              <a:buFont typeface="Wingdings" pitchFamily="2" charset="2"/>
              <a:buChar char="§"/>
            </a:pPr>
            <a:endParaRPr lang="en-US" sz="1000" dirty="0"/>
          </a:p>
        </p:txBody>
      </p:sp>
    </p:spTree>
    <p:extLst>
      <p:ext uri="{BB962C8B-B14F-4D97-AF65-F5344CB8AC3E}">
        <p14:creationId xmlns:p14="http://schemas.microsoft.com/office/powerpoint/2010/main" val="273837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C5887-3816-4360-8C98-6DFDCAFEDE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82" t="33084" r="33858" b="23971"/>
          <a:stretch/>
        </p:blipFill>
        <p:spPr bwMode="auto">
          <a:xfrm>
            <a:off x="5320200" y="3212976"/>
            <a:ext cx="5600336" cy="2664296"/>
          </a:xfrm>
          <a:prstGeom prst="rect">
            <a:avLst/>
          </a:prstGeom>
          <a:ln>
            <a:noFill/>
          </a:ln>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8160883D-C750-4687-BCBB-95FFCD87365A}"/>
              </a:ext>
            </a:extLst>
          </p:cNvPr>
          <p:cNvSpPr>
            <a:spLocks noGrp="1"/>
          </p:cNvSpPr>
          <p:nvPr>
            <p:ph type="sldNum" sz="quarter" idx="12"/>
          </p:nvPr>
        </p:nvSpPr>
        <p:spPr/>
        <p:txBody>
          <a:bodyPr/>
          <a:lstStyle/>
          <a:p>
            <a:fld id="{D0B1225C-30BF-4AED-B37E-3D8E4E76A193}" type="slidenum">
              <a:rPr lang="en-ZA" smtClean="0"/>
              <a:t>3</a:t>
            </a:fld>
            <a:endParaRPr lang="en-ZA"/>
          </a:p>
        </p:txBody>
      </p:sp>
      <p:sp>
        <p:nvSpPr>
          <p:cNvPr id="3" name="Title 3">
            <a:extLst>
              <a:ext uri="{FF2B5EF4-FFF2-40B4-BE49-F238E27FC236}">
                <a16:creationId xmlns:a16="http://schemas.microsoft.com/office/drawing/2014/main" id="{54272070-8A8F-4ECA-A655-5566079C6B06}"/>
              </a:ext>
            </a:extLst>
          </p:cNvPr>
          <p:cNvSpPr>
            <a:spLocks noGrp="1"/>
          </p:cNvSpPr>
          <p:nvPr>
            <p:ph type="title" idx="4294967295"/>
          </p:nvPr>
        </p:nvSpPr>
        <p:spPr>
          <a:xfrm>
            <a:off x="0" y="0"/>
            <a:ext cx="11407775" cy="1052513"/>
          </a:xfrm>
          <a:prstGeom prst="rect">
            <a:avLst/>
          </a:prstGeom>
        </p:spPr>
        <p:txBody>
          <a:bodyPr>
            <a:noAutofit/>
          </a:bodyPr>
          <a:lstStyle/>
          <a:p>
            <a:pPr algn="ctr">
              <a:lnSpc>
                <a:spcPct val="100000"/>
              </a:lnSpc>
            </a:pPr>
            <a:r>
              <a:rPr lang="en-ZA" sz="3600" b="1" dirty="0">
                <a:solidFill>
                  <a:srgbClr val="C00000"/>
                </a:solidFill>
                <a:latin typeface="Arial" panose="020B0604020202020204" pitchFamily="34" charset="0"/>
                <a:cs typeface="Arial" panose="020B0604020202020204" pitchFamily="34" charset="0"/>
              </a:rPr>
              <a:t>													</a:t>
            </a:r>
            <a:br>
              <a:rPr lang="en-ZA" sz="3600" b="1" dirty="0">
                <a:solidFill>
                  <a:srgbClr val="C00000"/>
                </a:solidFill>
                <a:latin typeface="Arial" panose="020B0604020202020204" pitchFamily="34" charset="0"/>
                <a:cs typeface="Arial" panose="020B0604020202020204" pitchFamily="34" charset="0"/>
              </a:rPr>
            </a:br>
            <a:r>
              <a:rPr lang="en-ZA" sz="3600" b="1" dirty="0">
                <a:solidFill>
                  <a:srgbClr val="C00000"/>
                </a:solidFill>
                <a:latin typeface="Arial" panose="020B0604020202020204" pitchFamily="34" charset="0"/>
                <a:cs typeface="Arial" panose="020B0604020202020204" pitchFamily="34" charset="0"/>
              </a:rPr>
              <a:t>										</a:t>
            </a:r>
            <a:r>
              <a:rPr lang="en-ZA" sz="3200" b="1" dirty="0">
                <a:solidFill>
                  <a:schemeClr val="bg1"/>
                </a:solidFill>
                <a:latin typeface="+mn-lt"/>
                <a:cs typeface="Arial" panose="020B0604020202020204" pitchFamily="34" charset="0"/>
              </a:rPr>
              <a:t>Why flatten the curve early with a lockdown?</a:t>
            </a:r>
          </a:p>
        </p:txBody>
      </p:sp>
      <p:sp>
        <p:nvSpPr>
          <p:cNvPr id="4" name="Content Placeholder 3">
            <a:extLst>
              <a:ext uri="{FF2B5EF4-FFF2-40B4-BE49-F238E27FC236}">
                <a16:creationId xmlns:a16="http://schemas.microsoft.com/office/drawing/2014/main" id="{0CF768C7-E420-45F7-8367-CA483E9821E5}"/>
              </a:ext>
            </a:extLst>
          </p:cNvPr>
          <p:cNvSpPr>
            <a:spLocks noGrp="1"/>
          </p:cNvSpPr>
          <p:nvPr>
            <p:ph type="body" sz="quarter" idx="4294967295"/>
          </p:nvPr>
        </p:nvSpPr>
        <p:spPr>
          <a:xfrm>
            <a:off x="335360" y="1124744"/>
            <a:ext cx="11512550" cy="4672012"/>
          </a:xfrm>
          <a:prstGeom prst="rect">
            <a:avLst/>
          </a:prstGeom>
        </p:spPr>
        <p:txBody>
          <a:bodyPr>
            <a:noAutofit/>
          </a:bodyPr>
          <a:lstStyle/>
          <a:p>
            <a:pPr marL="514350" indent="-514350">
              <a:spcBef>
                <a:spcPts val="0"/>
              </a:spcBef>
              <a:buFont typeface="+mj-lt"/>
              <a:buAutoNum type="arabicPeriod"/>
            </a:pPr>
            <a:r>
              <a:rPr lang="en-ZA" sz="2000" dirty="0">
                <a:latin typeface="Arial" panose="020B0604020202020204" pitchFamily="34" charset="0"/>
                <a:cs typeface="Arial" panose="020B0604020202020204" pitchFamily="34" charset="0"/>
              </a:rPr>
              <a:t>Early is better - flattening the curve in advanced epidemics has been difficult to achieve, e.g., UK</a:t>
            </a:r>
          </a:p>
          <a:p>
            <a:pPr marL="514350" indent="-514350">
              <a:spcBef>
                <a:spcPts val="0"/>
              </a:spcBef>
              <a:buFont typeface="+mj-lt"/>
              <a:buAutoNum type="arabicPeriod"/>
            </a:pPr>
            <a:endParaRPr lang="en-ZA" sz="1100" dirty="0">
              <a:latin typeface="Arial" panose="020B0604020202020204" pitchFamily="34" charset="0"/>
              <a:cs typeface="Arial" panose="020B0604020202020204" pitchFamily="34" charset="0"/>
            </a:endParaRPr>
          </a:p>
          <a:p>
            <a:pPr marL="514350" indent="-514350">
              <a:spcBef>
                <a:spcPts val="0"/>
              </a:spcBef>
              <a:buFont typeface="+mj-lt"/>
              <a:buAutoNum type="arabicPeriod"/>
            </a:pPr>
            <a:r>
              <a:rPr lang="en-ZA" sz="2000" dirty="0">
                <a:latin typeface="Arial" panose="020B0604020202020204" pitchFamily="34" charset="0"/>
                <a:cs typeface="Arial" panose="020B0604020202020204" pitchFamily="34" charset="0"/>
              </a:rPr>
              <a:t>To slow community transmission</a:t>
            </a:r>
          </a:p>
          <a:p>
            <a:pPr marL="0" indent="0">
              <a:spcBef>
                <a:spcPts val="0"/>
              </a:spcBef>
              <a:buNone/>
            </a:pPr>
            <a:endParaRPr lang="en-ZA" sz="1100" dirty="0">
              <a:latin typeface="Arial" panose="020B0604020202020204" pitchFamily="34" charset="0"/>
              <a:cs typeface="Arial" panose="020B0604020202020204" pitchFamily="34" charset="0"/>
            </a:endParaRPr>
          </a:p>
          <a:p>
            <a:pPr marL="514350" indent="-514350">
              <a:spcBef>
                <a:spcPts val="0"/>
              </a:spcBef>
              <a:buFont typeface="+mj-lt"/>
              <a:buAutoNum type="arabicPeriod" startAt="3"/>
            </a:pPr>
            <a:r>
              <a:rPr lang="en-ZA" sz="2000" dirty="0">
                <a:latin typeface="Arial" panose="020B0604020202020204" pitchFamily="34" charset="0"/>
                <a:cs typeface="Arial" panose="020B0604020202020204" pitchFamily="34" charset="0"/>
              </a:rPr>
              <a:t>Provide time to expand healthcare capacity, especially ICU and high-level care</a:t>
            </a:r>
          </a:p>
          <a:p>
            <a:pPr marL="514350" indent="-514350">
              <a:spcBef>
                <a:spcPts val="0"/>
              </a:spcBef>
              <a:buFont typeface="+mj-lt"/>
              <a:buAutoNum type="arabicPeriod" startAt="3"/>
            </a:pPr>
            <a:endParaRPr lang="en-ZA" sz="1200" dirty="0">
              <a:latin typeface="Arial" panose="020B0604020202020204" pitchFamily="34" charset="0"/>
              <a:cs typeface="Arial" panose="020B0604020202020204" pitchFamily="34" charset="0"/>
            </a:endParaRPr>
          </a:p>
          <a:p>
            <a:pPr marL="514350" indent="-514350">
              <a:spcBef>
                <a:spcPts val="0"/>
              </a:spcBef>
              <a:buFont typeface="+mj-lt"/>
              <a:buAutoNum type="arabicPeriod" startAt="3"/>
            </a:pPr>
            <a:r>
              <a:rPr lang="en-ZA" sz="2000" dirty="0">
                <a:latin typeface="Arial" panose="020B0604020202020204" pitchFamily="34" charset="0"/>
                <a:cs typeface="Arial" panose="020B0604020202020204" pitchFamily="34" charset="0"/>
              </a:rPr>
              <a:t>Provide time to better prepare and equip hospitals healthcare workers</a:t>
            </a:r>
          </a:p>
          <a:p>
            <a:pPr marL="514350" indent="-514350">
              <a:spcBef>
                <a:spcPts val="0"/>
              </a:spcBef>
              <a:buFont typeface="+mj-lt"/>
              <a:buAutoNum type="arabicPeriod" startAt="3"/>
            </a:pPr>
            <a:endParaRPr lang="en-ZA" sz="1100" dirty="0">
              <a:latin typeface="Arial" panose="020B0604020202020204" pitchFamily="34" charset="0"/>
              <a:cs typeface="Arial" panose="020B0604020202020204" pitchFamily="34" charset="0"/>
            </a:endParaRPr>
          </a:p>
          <a:p>
            <a:pPr marL="514350" indent="-514350">
              <a:spcBef>
                <a:spcPts val="0"/>
              </a:spcBef>
              <a:buFont typeface="+mj-lt"/>
              <a:buAutoNum type="arabicPeriod" startAt="3"/>
            </a:pPr>
            <a:r>
              <a:rPr lang="en-ZA" sz="2000" dirty="0">
                <a:latin typeface="Arial" panose="020B0604020202020204" pitchFamily="34" charset="0"/>
                <a:cs typeface="Arial" panose="020B0604020202020204" pitchFamily="34" charset="0"/>
              </a:rPr>
              <a:t>To provide time to scale</a:t>
            </a:r>
          </a:p>
          <a:p>
            <a:pPr marL="0" indent="0">
              <a:spcBef>
                <a:spcPts val="0"/>
              </a:spcBef>
              <a:buNone/>
            </a:pPr>
            <a:r>
              <a:rPr lang="en-ZA" sz="2000" dirty="0">
                <a:latin typeface="Arial" panose="020B0604020202020204" pitchFamily="34" charset="0"/>
                <a:cs typeface="Arial" panose="020B0604020202020204" pitchFamily="34" charset="0"/>
              </a:rPr>
              <a:t>      up testing and prevention </a:t>
            </a:r>
          </a:p>
          <a:p>
            <a:pPr marL="0" indent="0">
              <a:spcBef>
                <a:spcPts val="0"/>
              </a:spcBef>
              <a:buNone/>
            </a:pPr>
            <a:r>
              <a:rPr lang="en-ZA" sz="2000" dirty="0">
                <a:latin typeface="Arial" panose="020B0604020202020204" pitchFamily="34" charset="0"/>
                <a:cs typeface="Arial" panose="020B0604020202020204" pitchFamily="34" charset="0"/>
              </a:rPr>
              <a:t>      strategies</a:t>
            </a:r>
          </a:p>
        </p:txBody>
      </p:sp>
      <p:sp>
        <p:nvSpPr>
          <p:cNvPr id="9" name="Title 1">
            <a:extLst>
              <a:ext uri="{FF2B5EF4-FFF2-40B4-BE49-F238E27FC236}">
                <a16:creationId xmlns:a16="http://schemas.microsoft.com/office/drawing/2014/main" id="{04B26B99-9B11-4D91-8B07-386EF0EB8A2C}"/>
              </a:ext>
            </a:extLst>
          </p:cNvPr>
          <p:cNvSpPr txBox="1">
            <a:spLocks/>
          </p:cNvSpPr>
          <p:nvPr/>
        </p:nvSpPr>
        <p:spPr>
          <a:xfrm>
            <a:off x="344787" y="216024"/>
            <a:ext cx="11407824" cy="10527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Why Flatten the Curve? </a:t>
            </a:r>
            <a:endParaRPr lang="en-ZA" sz="3200" b="1" dirty="0">
              <a:solidFill>
                <a:schemeClr val="bg1"/>
              </a:solidFill>
            </a:endParaRPr>
          </a:p>
        </p:txBody>
      </p:sp>
    </p:spTree>
    <p:extLst>
      <p:ext uri="{BB962C8B-B14F-4D97-AF65-F5344CB8AC3E}">
        <p14:creationId xmlns:p14="http://schemas.microsoft.com/office/powerpoint/2010/main" val="159773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A551-B527-4D22-AB76-6B2D979E6108}"/>
              </a:ext>
            </a:extLst>
          </p:cNvPr>
          <p:cNvSpPr>
            <a:spLocks noGrp="1"/>
          </p:cNvSpPr>
          <p:nvPr>
            <p:ph type="title"/>
          </p:nvPr>
        </p:nvSpPr>
        <p:spPr>
          <a:xfrm>
            <a:off x="119336" y="0"/>
            <a:ext cx="11633275" cy="1052736"/>
          </a:xfrm>
        </p:spPr>
        <p:txBody>
          <a:bodyPr/>
          <a:lstStyle/>
          <a:p>
            <a:r>
              <a:rPr lang="en-US" sz="3200" u="none" dirty="0"/>
              <a:t>District-level alert system with Hotspot implementation </a:t>
            </a:r>
            <a:endParaRPr lang="en-ZA" sz="3200" u="none" dirty="0"/>
          </a:p>
        </p:txBody>
      </p:sp>
      <p:sp>
        <p:nvSpPr>
          <p:cNvPr id="3" name="Text Placeholder 2">
            <a:extLst>
              <a:ext uri="{FF2B5EF4-FFF2-40B4-BE49-F238E27FC236}">
                <a16:creationId xmlns:a16="http://schemas.microsoft.com/office/drawing/2014/main" id="{6A967FA1-0114-404E-A8EA-E8A2DA4197C2}"/>
              </a:ext>
            </a:extLst>
          </p:cNvPr>
          <p:cNvSpPr>
            <a:spLocks noGrp="1"/>
          </p:cNvSpPr>
          <p:nvPr>
            <p:ph type="body" sz="quarter" idx="10"/>
          </p:nvPr>
        </p:nvSpPr>
        <p:spPr>
          <a:xfrm>
            <a:off x="344389" y="1124744"/>
            <a:ext cx="11512649" cy="4672110"/>
          </a:xfrm>
        </p:spPr>
        <p:txBody>
          <a:bodyPr/>
          <a:lstStyle/>
          <a:p>
            <a:pPr>
              <a:buFont typeface="Wingdings" pitchFamily="2" charset="2"/>
              <a:buChar char="§"/>
            </a:pPr>
            <a:r>
              <a:rPr lang="en-US" sz="2400" b="1" dirty="0">
                <a:latin typeface="+mn-lt"/>
              </a:rPr>
              <a:t>District-level alert systems </a:t>
            </a:r>
            <a:r>
              <a:rPr lang="en-US" sz="2400" dirty="0">
                <a:latin typeface="+mn-lt"/>
              </a:rPr>
              <a:t>should be implemented including ongoing monitoring of the number and severity of cases, geo-spatial location of cases, monitoring of health care capacity and </a:t>
            </a:r>
            <a:r>
              <a:rPr lang="en-US" sz="2400" dirty="0" err="1">
                <a:latin typeface="+mn-lt"/>
              </a:rPr>
              <a:t>utilisation</a:t>
            </a:r>
            <a:r>
              <a:rPr lang="en-US" sz="2400" dirty="0">
                <a:latin typeface="+mn-lt"/>
              </a:rPr>
              <a:t> of surge capacity when required</a:t>
            </a:r>
            <a:endParaRPr lang="en-US" b="1" dirty="0">
              <a:latin typeface="+mn-lt"/>
            </a:endParaRPr>
          </a:p>
          <a:p>
            <a:pPr>
              <a:buFont typeface="Wingdings" pitchFamily="2" charset="2"/>
              <a:buChar char="§"/>
            </a:pPr>
            <a:r>
              <a:rPr lang="en-US" sz="2400" b="1" dirty="0">
                <a:latin typeface="+mn-lt"/>
              </a:rPr>
              <a:t>Implementation of Hotspots </a:t>
            </a:r>
            <a:r>
              <a:rPr lang="en-US" sz="2400" dirty="0">
                <a:latin typeface="+mn-lt"/>
              </a:rPr>
              <a:t>to identify outbreaks and hotspots early will be critical for minimizing workplace interruptions as multiple outbreaks are expected to increase as the country nears the surge. </a:t>
            </a:r>
            <a:endParaRPr lang="en-US" b="1" dirty="0">
              <a:latin typeface="+mn-lt"/>
            </a:endParaRPr>
          </a:p>
          <a:p>
            <a:pPr>
              <a:buFont typeface="Wingdings" pitchFamily="2" charset="2"/>
              <a:buChar char="§"/>
            </a:pPr>
            <a:r>
              <a:rPr lang="en-US" sz="2400" b="1" dirty="0">
                <a:latin typeface="+mn-lt"/>
              </a:rPr>
              <a:t>Progressively expand capacity</a:t>
            </a:r>
            <a:r>
              <a:rPr lang="en-US" sz="2400" dirty="0">
                <a:latin typeface="+mn-lt"/>
              </a:rPr>
              <a:t>, starting with highest risk areas to be to allow early intervention aimed at preventing further spread. </a:t>
            </a:r>
            <a:endParaRPr lang="en-US" b="1" dirty="0">
              <a:latin typeface="+mn-lt"/>
            </a:endParaRPr>
          </a:p>
          <a:p>
            <a:pPr>
              <a:buFont typeface="Wingdings" pitchFamily="2" charset="2"/>
              <a:buChar char="§"/>
            </a:pPr>
            <a:r>
              <a:rPr lang="en-US" sz="2400" b="1" dirty="0">
                <a:latin typeface="+mn-lt"/>
              </a:rPr>
              <a:t>Epidemiological, environmental health and infection control skills deployed </a:t>
            </a:r>
            <a:r>
              <a:rPr lang="en-US" sz="2400" dirty="0">
                <a:latin typeface="+mn-lt"/>
              </a:rPr>
              <a:t>at national, provincial and district level to develop mitigation strategies from outbreak investigations. </a:t>
            </a:r>
          </a:p>
          <a:p>
            <a:pPr>
              <a:buFont typeface="Wingdings" pitchFamily="2" charset="2"/>
              <a:buChar char="§"/>
            </a:pPr>
            <a:endParaRPr lang="en-ZA" dirty="0"/>
          </a:p>
        </p:txBody>
      </p:sp>
      <p:sp>
        <p:nvSpPr>
          <p:cNvPr id="4" name="Text Placeholder 3">
            <a:extLst>
              <a:ext uri="{FF2B5EF4-FFF2-40B4-BE49-F238E27FC236}">
                <a16:creationId xmlns:a16="http://schemas.microsoft.com/office/drawing/2014/main" id="{63A2EC65-7B68-4D0C-BD11-9C248DBD70FD}"/>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1337873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A76B1-2C5F-4458-BE95-92B7EFAA9AFF}"/>
              </a:ext>
            </a:extLst>
          </p:cNvPr>
          <p:cNvSpPr>
            <a:spLocks noGrp="1"/>
          </p:cNvSpPr>
          <p:nvPr>
            <p:ph type="body" sz="quarter" idx="10"/>
          </p:nvPr>
        </p:nvSpPr>
        <p:spPr>
          <a:xfrm>
            <a:off x="119336" y="1124744"/>
            <a:ext cx="11512649" cy="4672110"/>
          </a:xfrm>
        </p:spPr>
        <p:txBody>
          <a:bodyPr/>
          <a:lstStyle/>
          <a:p>
            <a:pPr>
              <a:buFont typeface="Wingdings" pitchFamily="2" charset="2"/>
              <a:buChar char="§"/>
            </a:pPr>
            <a:r>
              <a:rPr lang="en-US" sz="2200" dirty="0">
                <a:latin typeface="Arial" panose="020B0604020202020204" pitchFamily="34" charset="0"/>
                <a:cs typeface="Arial" panose="020B0604020202020204" pitchFamily="34" charset="0"/>
              </a:rPr>
              <a:t>In order to determine levels of infection per district prevalence and incidence rates should be calculate – this is currently not possible because of low testing rates and lack of serological tests</a:t>
            </a:r>
          </a:p>
          <a:p>
            <a:pPr>
              <a:buFont typeface="Wingdings" pitchFamily="2" charset="2"/>
              <a:buChar char="§"/>
            </a:pPr>
            <a:r>
              <a:rPr lang="en-US" sz="2200" dirty="0">
                <a:latin typeface="Arial" panose="020B0604020202020204" pitchFamily="34" charset="0"/>
                <a:cs typeface="Arial" panose="020B0604020202020204" pitchFamily="34" charset="0"/>
              </a:rPr>
              <a:t>In the absence of test coverage data, active cases and changes in active cases over 14 days will be used to determine changes in rates of infection</a:t>
            </a:r>
          </a:p>
          <a:p>
            <a:pPr>
              <a:buFont typeface="Wingdings" pitchFamily="2" charset="2"/>
              <a:buChar char="§"/>
            </a:pPr>
            <a:r>
              <a:rPr lang="en-US" sz="2200" dirty="0">
                <a:latin typeface="Arial" panose="020B0604020202020204" pitchFamily="34" charset="0"/>
                <a:cs typeface="Arial" panose="020B0604020202020204" pitchFamily="34" charset="0"/>
              </a:rPr>
              <a:t>The following presentation provides the definition for Vigilance, Emerging Hotspot and Hotspot </a:t>
            </a:r>
          </a:p>
          <a:p>
            <a:pPr lvl="1">
              <a:buFont typeface="Wingdings" pitchFamily="2" charset="2"/>
              <a:buChar char="§"/>
            </a:pPr>
            <a:r>
              <a:rPr lang="en-ZA" sz="2200" dirty="0">
                <a:latin typeface="Arial" panose="020B0604020202020204" pitchFamily="34" charset="0"/>
                <a:cs typeface="Arial" panose="020B0604020202020204" pitchFamily="34" charset="0"/>
              </a:rPr>
              <a:t>To determine Vigilance (&lt;5) and Hotspots (&gt;5), the Average Active Case Data (positive cases minus the sum of recoveries and deaths) per 100k population was used for the period May 16 to May 22 (the average cases for the week was utilized) </a:t>
            </a:r>
          </a:p>
          <a:p>
            <a:pPr>
              <a:buFont typeface="Wingdings" pitchFamily="2" charset="2"/>
              <a:buChar char="§"/>
            </a:pPr>
            <a:r>
              <a:rPr lang="en-ZA" sz="2200" dirty="0">
                <a:latin typeface="Arial" panose="020B0604020202020204" pitchFamily="34" charset="0"/>
                <a:cs typeface="Arial" panose="020B0604020202020204" pitchFamily="34" charset="0"/>
              </a:rPr>
              <a:t>To determine Emerging Hotspots, if the district had</a:t>
            </a:r>
            <a:r>
              <a:rPr lang="en-US" sz="2200" dirty="0">
                <a:latin typeface="Arial" panose="020B0604020202020204" pitchFamily="34" charset="0"/>
                <a:cs typeface="Arial" panose="020B0604020202020204" pitchFamily="34" charset="0"/>
              </a:rPr>
              <a:t> &lt;5 active cases per 100k population (Vigilance) and </a:t>
            </a:r>
            <a:r>
              <a:rPr lang="en-ZA" sz="2200" dirty="0">
                <a:latin typeface="Arial" panose="020B0604020202020204" pitchFamily="34" charset="0"/>
                <a:cs typeface="Arial" panose="020B0604020202020204" pitchFamily="34" charset="0"/>
              </a:rPr>
              <a:t>(≥) to the 80 percentile</a:t>
            </a:r>
            <a:r>
              <a:rPr lang="en-US" sz="2200" dirty="0">
                <a:latin typeface="Arial" panose="020B0604020202020204" pitchFamily="34" charset="0"/>
                <a:cs typeface="Arial" panose="020B0604020202020204" pitchFamily="34" charset="0"/>
              </a:rPr>
              <a:t> in % change based of new positive cumulative cases over a 7 day period </a:t>
            </a:r>
          </a:p>
          <a:p>
            <a:pPr lvl="1">
              <a:buFont typeface="Wingdings" pitchFamily="2" charset="2"/>
              <a:buChar char="§"/>
            </a:pPr>
            <a:endParaRPr lang="en-ZA" sz="2200" dirty="0">
              <a:latin typeface="Arial" panose="020B0604020202020204" pitchFamily="34" charset="0"/>
              <a:cs typeface="Arial" panose="020B0604020202020204" pitchFamily="34" charset="0"/>
            </a:endParaRPr>
          </a:p>
          <a:p>
            <a:pPr lvl="1">
              <a:buFont typeface="Wingdings" pitchFamily="2" charset="2"/>
              <a:buChar char="§"/>
            </a:pPr>
            <a:endParaRPr lang="en-ZA" sz="2200" dirty="0">
              <a:latin typeface="Arial" panose="020B0604020202020204" pitchFamily="34" charset="0"/>
              <a:cs typeface="Arial" panose="020B0604020202020204" pitchFamily="34" charset="0"/>
            </a:endParaRPr>
          </a:p>
          <a:p>
            <a:pPr>
              <a:buFont typeface="Wingdings" pitchFamily="2" charset="2"/>
              <a:buChar char="§"/>
            </a:pPr>
            <a:endParaRPr lang="en-ZA" sz="2200" dirty="0">
              <a:latin typeface="Arial" panose="020B0604020202020204" pitchFamily="34" charset="0"/>
              <a:cs typeface="Arial" panose="020B0604020202020204" pitchFamily="34" charset="0"/>
            </a:endParaRPr>
          </a:p>
          <a:p>
            <a:pPr>
              <a:buFont typeface="Wingdings" pitchFamily="2" charset="2"/>
              <a:buChar char="§"/>
            </a:pPr>
            <a:endParaRPr lang="en-US" sz="2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3CE1428-5EB4-44DB-9031-59B0559FEEE6}"/>
              </a:ext>
            </a:extLst>
          </p:cNvPr>
          <p:cNvSpPr>
            <a:spLocks noGrp="1"/>
          </p:cNvSpPr>
          <p:nvPr>
            <p:ph type="body" sz="quarter" idx="11"/>
          </p:nvPr>
        </p:nvSpPr>
        <p:spPr/>
        <p:txBody>
          <a:bodyPr/>
          <a:lstStyle/>
          <a:p>
            <a:endParaRPr lang="en-ZA" dirty="0"/>
          </a:p>
        </p:txBody>
      </p:sp>
      <p:sp>
        <p:nvSpPr>
          <p:cNvPr id="8" name="Title 1">
            <a:extLst>
              <a:ext uri="{FF2B5EF4-FFF2-40B4-BE49-F238E27FC236}">
                <a16:creationId xmlns:a16="http://schemas.microsoft.com/office/drawing/2014/main" id="{D27E628C-1FB9-D247-9381-36849AE2B88A}"/>
              </a:ext>
            </a:extLst>
          </p:cNvPr>
          <p:cNvSpPr txBox="1">
            <a:spLocks/>
          </p:cNvSpPr>
          <p:nvPr/>
        </p:nvSpPr>
        <p:spPr>
          <a:xfrm>
            <a:off x="0" y="0"/>
            <a:ext cx="12072664"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Differentiated Approach: Vigilance, Emerging Hotspots and Hotspots</a:t>
            </a:r>
          </a:p>
        </p:txBody>
      </p:sp>
    </p:spTree>
    <p:extLst>
      <p:ext uri="{BB962C8B-B14F-4D97-AF65-F5344CB8AC3E}">
        <p14:creationId xmlns:p14="http://schemas.microsoft.com/office/powerpoint/2010/main" val="104961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31032A-A9A4-F344-BB9E-74C68A937492}"/>
              </a:ext>
            </a:extLst>
          </p:cNvPr>
          <p:cNvSpPr txBox="1">
            <a:spLocks/>
          </p:cNvSpPr>
          <p:nvPr/>
        </p:nvSpPr>
        <p:spPr>
          <a:xfrm>
            <a:off x="0" y="0"/>
            <a:ext cx="11407775"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Vigilance and Emerging Hotspots  </a:t>
            </a:r>
          </a:p>
        </p:txBody>
      </p:sp>
      <p:sp>
        <p:nvSpPr>
          <p:cNvPr id="5" name="Slide Number Placeholder 1">
            <a:extLst>
              <a:ext uri="{FF2B5EF4-FFF2-40B4-BE49-F238E27FC236}">
                <a16:creationId xmlns:a16="http://schemas.microsoft.com/office/drawing/2014/main" id="{2CDADAD2-B83D-DB46-B14F-01E722875330}"/>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32</a:t>
            </a:fld>
            <a:endParaRPr lang="en-US" altLang="en-US" dirty="0"/>
          </a:p>
        </p:txBody>
      </p:sp>
      <p:pic>
        <p:nvPicPr>
          <p:cNvPr id="2" name="Picture 1">
            <a:extLst>
              <a:ext uri="{FF2B5EF4-FFF2-40B4-BE49-F238E27FC236}">
                <a16:creationId xmlns:a16="http://schemas.microsoft.com/office/drawing/2014/main" id="{D7934666-882B-2347-9875-A2BA85EA3872}"/>
              </a:ext>
            </a:extLst>
          </p:cNvPr>
          <p:cNvPicPr>
            <a:picLocks noChangeAspect="1"/>
          </p:cNvPicPr>
          <p:nvPr/>
        </p:nvPicPr>
        <p:blipFill>
          <a:blip r:embed="rId2"/>
          <a:stretch>
            <a:fillRect/>
          </a:stretch>
        </p:blipFill>
        <p:spPr>
          <a:xfrm>
            <a:off x="1343472" y="1196752"/>
            <a:ext cx="9844980" cy="4594324"/>
          </a:xfrm>
          <a:prstGeom prst="rect">
            <a:avLst/>
          </a:prstGeom>
        </p:spPr>
      </p:pic>
    </p:spTree>
    <p:extLst>
      <p:ext uri="{BB962C8B-B14F-4D97-AF65-F5344CB8AC3E}">
        <p14:creationId xmlns:p14="http://schemas.microsoft.com/office/powerpoint/2010/main" val="848979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517D-B663-497E-9012-1DE433E6F620}"/>
              </a:ext>
            </a:extLst>
          </p:cNvPr>
          <p:cNvSpPr>
            <a:spLocks noGrp="1"/>
          </p:cNvSpPr>
          <p:nvPr>
            <p:ph type="title"/>
          </p:nvPr>
        </p:nvSpPr>
        <p:spPr/>
        <p:txBody>
          <a:bodyPr/>
          <a:lstStyle/>
          <a:p>
            <a:r>
              <a:rPr lang="en-US" sz="3600" u="none" dirty="0"/>
              <a:t>Districts designated for vigilance</a:t>
            </a:r>
            <a:endParaRPr lang="en-ZA" sz="3600" u="none" dirty="0"/>
          </a:p>
        </p:txBody>
      </p:sp>
      <p:sp>
        <p:nvSpPr>
          <p:cNvPr id="3" name="Text Placeholder 2">
            <a:extLst>
              <a:ext uri="{FF2B5EF4-FFF2-40B4-BE49-F238E27FC236}">
                <a16:creationId xmlns:a16="http://schemas.microsoft.com/office/drawing/2014/main" id="{B5AE9FFD-6B94-4B58-B283-BFDCFD57A92F}"/>
              </a:ext>
            </a:extLst>
          </p:cNvPr>
          <p:cNvSpPr>
            <a:spLocks noGrp="1"/>
          </p:cNvSpPr>
          <p:nvPr>
            <p:ph type="body" sz="quarter" idx="10"/>
          </p:nvPr>
        </p:nvSpPr>
        <p:spPr>
          <a:xfrm>
            <a:off x="344390" y="1277840"/>
            <a:ext cx="5607594" cy="4672110"/>
          </a:xfrm>
        </p:spPr>
        <p:txBody>
          <a:bodyPr/>
          <a:lstStyle/>
          <a:p>
            <a:pPr>
              <a:buFont typeface="Wingdings" pitchFamily="2" charset="2"/>
              <a:buChar char="§"/>
            </a:pPr>
            <a:r>
              <a:rPr lang="en-US" sz="2400" dirty="0">
                <a:latin typeface="+mn-lt"/>
              </a:rPr>
              <a:t>Districts that currently have less than 5 active cases per 100 000 population should be under vigilance</a:t>
            </a:r>
          </a:p>
          <a:p>
            <a:pPr>
              <a:buFont typeface="Wingdings" pitchFamily="2" charset="2"/>
              <a:buChar char="§"/>
            </a:pPr>
            <a:endParaRPr lang="en-US" sz="2400" dirty="0">
              <a:latin typeface="+mn-lt"/>
            </a:endParaRPr>
          </a:p>
          <a:p>
            <a:pPr>
              <a:buFont typeface="Wingdings" pitchFamily="2" charset="2"/>
              <a:buChar char="§"/>
            </a:pPr>
            <a:r>
              <a:rPr lang="en-US" sz="2400" dirty="0">
                <a:latin typeface="+mn-lt"/>
              </a:rPr>
              <a:t>Key interventions that should be practiced by these districts include all the items in the prevention toolbox plus close monitoring of cases</a:t>
            </a:r>
            <a:endParaRPr lang="en-ZA" sz="2400" dirty="0">
              <a:latin typeface="+mn-lt"/>
            </a:endParaRPr>
          </a:p>
        </p:txBody>
      </p:sp>
      <p:sp>
        <p:nvSpPr>
          <p:cNvPr id="4" name="Text Placeholder 3">
            <a:extLst>
              <a:ext uri="{FF2B5EF4-FFF2-40B4-BE49-F238E27FC236}">
                <a16:creationId xmlns:a16="http://schemas.microsoft.com/office/drawing/2014/main" id="{49C54525-205E-440D-AD28-5022AD3FC739}"/>
              </a:ext>
            </a:extLst>
          </p:cNvPr>
          <p:cNvSpPr>
            <a:spLocks noGrp="1"/>
          </p:cNvSpPr>
          <p:nvPr>
            <p:ph type="body" sz="quarter" idx="11"/>
          </p:nvPr>
        </p:nvSpPr>
        <p:spPr/>
        <p:txBody>
          <a:bodyPr/>
          <a:lstStyle/>
          <a:p>
            <a:endParaRPr lang="en-ZA"/>
          </a:p>
        </p:txBody>
      </p:sp>
      <p:pic>
        <p:nvPicPr>
          <p:cNvPr id="5" name="Picture 4">
            <a:extLst>
              <a:ext uri="{FF2B5EF4-FFF2-40B4-BE49-F238E27FC236}">
                <a16:creationId xmlns:a16="http://schemas.microsoft.com/office/drawing/2014/main" id="{FB944A24-AD47-4798-ADF4-E295D230F40D}"/>
              </a:ext>
            </a:extLst>
          </p:cNvPr>
          <p:cNvPicPr>
            <a:picLocks noChangeAspect="1"/>
          </p:cNvPicPr>
          <p:nvPr/>
        </p:nvPicPr>
        <p:blipFill rotWithShape="1">
          <a:blip r:embed="rId2"/>
          <a:srcRect l="9608" r="9258"/>
          <a:stretch/>
        </p:blipFill>
        <p:spPr>
          <a:xfrm>
            <a:off x="6528048" y="1412776"/>
            <a:ext cx="5472608" cy="3834010"/>
          </a:xfrm>
          <a:prstGeom prst="rect">
            <a:avLst/>
          </a:prstGeom>
        </p:spPr>
      </p:pic>
    </p:spTree>
    <p:extLst>
      <p:ext uri="{BB962C8B-B14F-4D97-AF65-F5344CB8AC3E}">
        <p14:creationId xmlns:p14="http://schemas.microsoft.com/office/powerpoint/2010/main" val="396068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31032A-A9A4-F344-BB9E-74C68A937492}"/>
              </a:ext>
            </a:extLst>
          </p:cNvPr>
          <p:cNvSpPr txBox="1">
            <a:spLocks/>
          </p:cNvSpPr>
          <p:nvPr/>
        </p:nvSpPr>
        <p:spPr>
          <a:xfrm>
            <a:off x="0" y="0"/>
            <a:ext cx="11407775"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Vigilance and Emerging Hotspots (May 16 to May 22) </a:t>
            </a:r>
          </a:p>
        </p:txBody>
      </p:sp>
      <p:sp>
        <p:nvSpPr>
          <p:cNvPr id="5" name="Slide Number Placeholder 1">
            <a:extLst>
              <a:ext uri="{FF2B5EF4-FFF2-40B4-BE49-F238E27FC236}">
                <a16:creationId xmlns:a16="http://schemas.microsoft.com/office/drawing/2014/main" id="{2CDADAD2-B83D-DB46-B14F-01E722875330}"/>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34</a:t>
            </a:fld>
            <a:endParaRPr lang="en-US" altLang="en-US" dirty="0"/>
          </a:p>
        </p:txBody>
      </p:sp>
      <p:sp>
        <p:nvSpPr>
          <p:cNvPr id="8" name="Rectangle 7">
            <a:extLst>
              <a:ext uri="{FF2B5EF4-FFF2-40B4-BE49-F238E27FC236}">
                <a16:creationId xmlns:a16="http://schemas.microsoft.com/office/drawing/2014/main" id="{BA8547CF-E487-744C-9496-7B28FA7561FE}"/>
              </a:ext>
            </a:extLst>
          </p:cNvPr>
          <p:cNvSpPr/>
          <p:nvPr/>
        </p:nvSpPr>
        <p:spPr>
          <a:xfrm>
            <a:off x="8322450" y="1086991"/>
            <a:ext cx="3750214" cy="3970318"/>
          </a:xfrm>
          <a:prstGeom prst="rect">
            <a:avLst/>
          </a:prstGeom>
        </p:spPr>
        <p:txBody>
          <a:bodyPr wrap="square">
            <a:spAutoFit/>
          </a:bodyPr>
          <a:lstStyle/>
          <a:p>
            <a:r>
              <a:rPr lang="en-US" sz="1200" i="1" u="sng" dirty="0"/>
              <a:t>Definitions and Assumptions for Table : </a:t>
            </a:r>
            <a:endParaRPr lang="en-US" sz="1200" i="1" dirty="0"/>
          </a:p>
          <a:p>
            <a:pPr marL="342900" indent="-342900">
              <a:buAutoNum type="alphaUcParenBoth"/>
            </a:pPr>
            <a:r>
              <a:rPr lang="en-US" sz="1200" i="1" dirty="0"/>
              <a:t>Provides the Province Name </a:t>
            </a:r>
          </a:p>
          <a:p>
            <a:pPr marL="342900" indent="-342900">
              <a:buAutoNum type="alphaUcParenBoth"/>
            </a:pPr>
            <a:r>
              <a:rPr lang="en-US" sz="1200" i="1" dirty="0"/>
              <a:t>Provides color coded districts per the legend</a:t>
            </a:r>
          </a:p>
          <a:p>
            <a:pPr marL="342900" indent="-342900">
              <a:buAutoNum type="alphaUcParenBoth"/>
            </a:pPr>
            <a:r>
              <a:rPr lang="en-US" sz="1200" i="1" dirty="0"/>
              <a:t>Number of Actives per 100k population based on Average Active Cases  based on data between May 16</a:t>
            </a:r>
            <a:r>
              <a:rPr lang="en-US" sz="1200" i="1" baseline="30000" dirty="0"/>
              <a:t>th</a:t>
            </a:r>
            <a:r>
              <a:rPr lang="en-US" sz="1200" i="1" dirty="0"/>
              <a:t> to May 22</a:t>
            </a:r>
            <a:r>
              <a:rPr lang="en-US" sz="1200" i="1" baseline="30000" dirty="0"/>
              <a:t>nd</a:t>
            </a:r>
            <a:r>
              <a:rPr lang="en-US" sz="1200" i="1" dirty="0"/>
              <a:t> </a:t>
            </a:r>
          </a:p>
          <a:p>
            <a:pPr marL="342900" indent="-342900">
              <a:buAutoNum type="alphaUcParenBoth"/>
            </a:pPr>
            <a:r>
              <a:rPr lang="en-US" sz="1200" i="1" dirty="0"/>
              <a:t>Calculates the delta or new positive cases Day 14 minus Day 7 (May 22 vs May 15)</a:t>
            </a:r>
          </a:p>
          <a:p>
            <a:pPr marL="342900" indent="-342900">
              <a:buAutoNum type="alphaUcParenBoth"/>
            </a:pPr>
            <a:r>
              <a:rPr lang="en-US" sz="1200" i="1" dirty="0"/>
              <a:t> Calculates the % change in new positive Cases between Day 14 to Day 7 (May 22 vs May 15)</a:t>
            </a:r>
          </a:p>
          <a:p>
            <a:pPr marL="342900" indent="-342900">
              <a:buAutoNum type="alphaUcParenBoth"/>
            </a:pPr>
            <a:r>
              <a:rPr lang="en-US" sz="1200" i="1" dirty="0"/>
              <a:t>Identifies vigilance, emerging hotspots, hotspots status.</a:t>
            </a:r>
          </a:p>
          <a:p>
            <a:pPr marL="171450" indent="-171450">
              <a:buFontTx/>
              <a:buChar char="-"/>
            </a:pPr>
            <a:r>
              <a:rPr lang="en-US" sz="1200" i="1" dirty="0"/>
              <a:t>If &lt;5 active cases per 100k population defined as vigilance; or </a:t>
            </a:r>
          </a:p>
          <a:p>
            <a:pPr marL="171450" indent="-171450">
              <a:buFontTx/>
              <a:buChar char="-"/>
            </a:pPr>
            <a:r>
              <a:rPr lang="en-US" sz="1200" i="1" dirty="0"/>
              <a:t>if &lt;5 active cases per 100k population and </a:t>
            </a:r>
            <a:r>
              <a:rPr lang="en-ZA" sz="1200" i="1" dirty="0"/>
              <a:t>(≥)to the 80 percentile</a:t>
            </a:r>
            <a:r>
              <a:rPr lang="en-US" sz="1200" i="1" dirty="0"/>
              <a:t> in % change (defined in E) then defined as Emerging Hotspot </a:t>
            </a:r>
          </a:p>
          <a:p>
            <a:pPr marL="171450" indent="-171450">
              <a:buFontTx/>
              <a:buChar char="-"/>
            </a:pPr>
            <a:r>
              <a:rPr lang="en-US" sz="1200" i="1" dirty="0"/>
              <a:t>If &gt;5 cases per 100k population defined as hotspot </a:t>
            </a:r>
          </a:p>
          <a:p>
            <a:r>
              <a:rPr lang="en-US" sz="1200" i="1" dirty="0"/>
              <a:t>  </a:t>
            </a:r>
          </a:p>
          <a:p>
            <a:pPr marL="342900" indent="-342900">
              <a:buAutoNum type="alphaUcParenBoth"/>
            </a:pPr>
            <a:endParaRPr lang="en-US" sz="1200" i="1" dirty="0"/>
          </a:p>
          <a:p>
            <a:endParaRPr lang="en-US" sz="1200" i="1" dirty="0"/>
          </a:p>
        </p:txBody>
      </p:sp>
      <p:pic>
        <p:nvPicPr>
          <p:cNvPr id="10" name="Picture 9">
            <a:extLst>
              <a:ext uri="{FF2B5EF4-FFF2-40B4-BE49-F238E27FC236}">
                <a16:creationId xmlns:a16="http://schemas.microsoft.com/office/drawing/2014/main" id="{6C60B9A6-82F6-C842-BE14-7A4D5D0B06FA}"/>
              </a:ext>
            </a:extLst>
          </p:cNvPr>
          <p:cNvPicPr>
            <a:picLocks noChangeAspect="1"/>
          </p:cNvPicPr>
          <p:nvPr/>
        </p:nvPicPr>
        <p:blipFill>
          <a:blip r:embed="rId2"/>
          <a:stretch>
            <a:fillRect/>
          </a:stretch>
        </p:blipFill>
        <p:spPr>
          <a:xfrm>
            <a:off x="2639616" y="6021288"/>
            <a:ext cx="3672408" cy="713496"/>
          </a:xfrm>
          <a:prstGeom prst="rect">
            <a:avLst/>
          </a:prstGeom>
        </p:spPr>
      </p:pic>
      <p:pic>
        <p:nvPicPr>
          <p:cNvPr id="4" name="Picture 3">
            <a:extLst>
              <a:ext uri="{FF2B5EF4-FFF2-40B4-BE49-F238E27FC236}">
                <a16:creationId xmlns:a16="http://schemas.microsoft.com/office/drawing/2014/main" id="{EF05CB6D-6C2B-E94D-B4A0-512CF3155DCE}"/>
              </a:ext>
            </a:extLst>
          </p:cNvPr>
          <p:cNvPicPr>
            <a:picLocks noChangeAspect="1"/>
          </p:cNvPicPr>
          <p:nvPr/>
        </p:nvPicPr>
        <p:blipFill>
          <a:blip r:embed="rId3"/>
          <a:stretch>
            <a:fillRect/>
          </a:stretch>
        </p:blipFill>
        <p:spPr>
          <a:xfrm>
            <a:off x="335360" y="1115175"/>
            <a:ext cx="7465542" cy="4581128"/>
          </a:xfrm>
          <a:prstGeom prst="rect">
            <a:avLst/>
          </a:prstGeom>
        </p:spPr>
      </p:pic>
    </p:spTree>
    <p:extLst>
      <p:ext uri="{BB962C8B-B14F-4D97-AF65-F5344CB8AC3E}">
        <p14:creationId xmlns:p14="http://schemas.microsoft.com/office/powerpoint/2010/main" val="3820013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31032A-A9A4-F344-BB9E-74C68A937492}"/>
              </a:ext>
            </a:extLst>
          </p:cNvPr>
          <p:cNvSpPr txBox="1">
            <a:spLocks/>
          </p:cNvSpPr>
          <p:nvPr/>
        </p:nvSpPr>
        <p:spPr>
          <a:xfrm>
            <a:off x="0" y="0"/>
            <a:ext cx="11407775"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Hotspots </a:t>
            </a:r>
          </a:p>
        </p:txBody>
      </p:sp>
      <p:sp>
        <p:nvSpPr>
          <p:cNvPr id="5" name="Slide Number Placeholder 1">
            <a:extLst>
              <a:ext uri="{FF2B5EF4-FFF2-40B4-BE49-F238E27FC236}">
                <a16:creationId xmlns:a16="http://schemas.microsoft.com/office/drawing/2014/main" id="{2CDADAD2-B83D-DB46-B14F-01E722875330}"/>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35</a:t>
            </a:fld>
            <a:endParaRPr lang="en-US" altLang="en-US" dirty="0"/>
          </a:p>
        </p:txBody>
      </p:sp>
      <p:pic>
        <p:nvPicPr>
          <p:cNvPr id="10" name="Picture 9">
            <a:extLst>
              <a:ext uri="{FF2B5EF4-FFF2-40B4-BE49-F238E27FC236}">
                <a16:creationId xmlns:a16="http://schemas.microsoft.com/office/drawing/2014/main" id="{01BEB714-5A0D-9E48-929A-2A85E3E1110D}"/>
              </a:ext>
            </a:extLst>
          </p:cNvPr>
          <p:cNvPicPr>
            <a:picLocks noChangeAspect="1"/>
          </p:cNvPicPr>
          <p:nvPr/>
        </p:nvPicPr>
        <p:blipFill>
          <a:blip r:embed="rId2"/>
          <a:stretch>
            <a:fillRect/>
          </a:stretch>
        </p:blipFill>
        <p:spPr>
          <a:xfrm>
            <a:off x="1271464" y="1196752"/>
            <a:ext cx="9459292" cy="4405559"/>
          </a:xfrm>
          <a:prstGeom prst="rect">
            <a:avLst/>
          </a:prstGeom>
        </p:spPr>
      </p:pic>
    </p:spTree>
    <p:extLst>
      <p:ext uri="{BB962C8B-B14F-4D97-AF65-F5344CB8AC3E}">
        <p14:creationId xmlns:p14="http://schemas.microsoft.com/office/powerpoint/2010/main" val="1576203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E714-BE19-43FD-81E6-0886FCF364C5}"/>
              </a:ext>
            </a:extLst>
          </p:cNvPr>
          <p:cNvSpPr>
            <a:spLocks noGrp="1"/>
          </p:cNvSpPr>
          <p:nvPr>
            <p:ph type="title"/>
          </p:nvPr>
        </p:nvSpPr>
        <p:spPr/>
        <p:txBody>
          <a:bodyPr/>
          <a:lstStyle/>
          <a:p>
            <a:r>
              <a:rPr lang="en-US" sz="3200" u="none" dirty="0"/>
              <a:t>Districts designated as Hotspots</a:t>
            </a:r>
            <a:endParaRPr lang="en-ZA" sz="3200" u="none" dirty="0"/>
          </a:p>
        </p:txBody>
      </p:sp>
      <p:sp>
        <p:nvSpPr>
          <p:cNvPr id="3" name="Text Placeholder 2">
            <a:extLst>
              <a:ext uri="{FF2B5EF4-FFF2-40B4-BE49-F238E27FC236}">
                <a16:creationId xmlns:a16="http://schemas.microsoft.com/office/drawing/2014/main" id="{C499AAAB-15B7-4BF7-B0C6-BAD090713445}"/>
              </a:ext>
            </a:extLst>
          </p:cNvPr>
          <p:cNvSpPr>
            <a:spLocks noGrp="1"/>
          </p:cNvSpPr>
          <p:nvPr>
            <p:ph type="body" sz="quarter" idx="10"/>
          </p:nvPr>
        </p:nvSpPr>
        <p:spPr>
          <a:xfrm>
            <a:off x="119336" y="1052736"/>
            <a:ext cx="11953328" cy="4672110"/>
          </a:xfrm>
        </p:spPr>
        <p:txBody>
          <a:bodyPr/>
          <a:lstStyle/>
          <a:p>
            <a:pPr>
              <a:buFont typeface="Wingdings" pitchFamily="2" charset="2"/>
              <a:buChar char="§"/>
            </a:pPr>
            <a:r>
              <a:rPr lang="en-US" sz="2400" dirty="0">
                <a:latin typeface="+mn-lt"/>
              </a:rPr>
              <a:t>Districts with clusters with rapidly increasing cases</a:t>
            </a:r>
          </a:p>
          <a:p>
            <a:pPr>
              <a:buFont typeface="Wingdings" pitchFamily="2" charset="2"/>
              <a:buChar char="§"/>
            </a:pPr>
            <a:r>
              <a:rPr lang="en-US" sz="2400" dirty="0">
                <a:latin typeface="+mn-lt"/>
              </a:rPr>
              <a:t>Need to intervene to contain the rapid rise</a:t>
            </a:r>
          </a:p>
          <a:p>
            <a:pPr>
              <a:buFont typeface="Wingdings" pitchFamily="2" charset="2"/>
              <a:buChar char="§"/>
            </a:pPr>
            <a:r>
              <a:rPr lang="en-US" sz="2400" dirty="0">
                <a:latin typeface="+mn-lt"/>
              </a:rPr>
              <a:t>Sub-divide the district into sub-districts or wards</a:t>
            </a:r>
          </a:p>
          <a:p>
            <a:pPr>
              <a:buFont typeface="Wingdings" pitchFamily="2" charset="2"/>
              <a:buChar char="§"/>
            </a:pPr>
            <a:r>
              <a:rPr lang="en-US" sz="2400" dirty="0">
                <a:latin typeface="+mn-lt"/>
              </a:rPr>
              <a:t>Deploy teams of health experts to </a:t>
            </a:r>
            <a:r>
              <a:rPr lang="en-US" sz="2400" dirty="0" err="1">
                <a:latin typeface="+mn-lt"/>
              </a:rPr>
              <a:t>analyse</a:t>
            </a:r>
            <a:r>
              <a:rPr lang="en-US" sz="2400" dirty="0">
                <a:latin typeface="+mn-lt"/>
              </a:rPr>
              <a:t> and support the district to implement enhanced activities to contain transmission (test, isolate/quarantine, treat)</a:t>
            </a:r>
          </a:p>
          <a:p>
            <a:pPr>
              <a:buFont typeface="Wingdings" pitchFamily="2" charset="2"/>
              <a:buChar char="§"/>
            </a:pPr>
            <a:r>
              <a:rPr lang="en-US" sz="2400" dirty="0">
                <a:latin typeface="+mn-lt"/>
              </a:rPr>
              <a:t>Deploy multidisciplinary teams to support the implementation of any restrictions that may be necessary  to contain the spread (including curbing movement of people)</a:t>
            </a:r>
          </a:p>
          <a:p>
            <a:pPr>
              <a:buFont typeface="Wingdings" pitchFamily="2" charset="2"/>
              <a:buChar char="§"/>
            </a:pPr>
            <a:r>
              <a:rPr lang="en-US" sz="2400" dirty="0">
                <a:latin typeface="+mn-lt"/>
              </a:rPr>
              <a:t>Hard lockdown will only be considered if all other measures fail to contain the spread of the virus  </a:t>
            </a:r>
            <a:endParaRPr lang="en-ZA" sz="2400" dirty="0">
              <a:latin typeface="+mn-lt"/>
            </a:endParaRPr>
          </a:p>
        </p:txBody>
      </p:sp>
      <p:sp>
        <p:nvSpPr>
          <p:cNvPr id="4" name="Text Placeholder 3">
            <a:extLst>
              <a:ext uri="{FF2B5EF4-FFF2-40B4-BE49-F238E27FC236}">
                <a16:creationId xmlns:a16="http://schemas.microsoft.com/office/drawing/2014/main" id="{0B700A7B-9E88-457B-83B4-DECDB3EF893C}"/>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195680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E714-BE19-43FD-81E6-0886FCF364C5}"/>
              </a:ext>
            </a:extLst>
          </p:cNvPr>
          <p:cNvSpPr>
            <a:spLocks noGrp="1"/>
          </p:cNvSpPr>
          <p:nvPr>
            <p:ph type="title"/>
          </p:nvPr>
        </p:nvSpPr>
        <p:spPr/>
        <p:txBody>
          <a:bodyPr/>
          <a:lstStyle/>
          <a:p>
            <a:r>
              <a:rPr lang="en-US" sz="3200" u="none" dirty="0"/>
              <a:t>Example of Subdistrict Hotspots: Western Cape </a:t>
            </a:r>
            <a:endParaRPr lang="en-ZA" sz="3200" u="none" dirty="0"/>
          </a:p>
        </p:txBody>
      </p:sp>
      <p:sp>
        <p:nvSpPr>
          <p:cNvPr id="4" name="Text Placeholder 3">
            <a:extLst>
              <a:ext uri="{FF2B5EF4-FFF2-40B4-BE49-F238E27FC236}">
                <a16:creationId xmlns:a16="http://schemas.microsoft.com/office/drawing/2014/main" id="{0B700A7B-9E88-457B-83B4-DECDB3EF893C}"/>
              </a:ext>
            </a:extLst>
          </p:cNvPr>
          <p:cNvSpPr>
            <a:spLocks noGrp="1"/>
          </p:cNvSpPr>
          <p:nvPr>
            <p:ph type="body" sz="quarter" idx="11"/>
          </p:nvPr>
        </p:nvSpPr>
        <p:spPr/>
        <p:txBody>
          <a:bodyPr/>
          <a:lstStyle/>
          <a:p>
            <a:endParaRPr lang="en-ZA"/>
          </a:p>
        </p:txBody>
      </p:sp>
      <p:pic>
        <p:nvPicPr>
          <p:cNvPr id="7" name="Picture 6">
            <a:extLst>
              <a:ext uri="{FF2B5EF4-FFF2-40B4-BE49-F238E27FC236}">
                <a16:creationId xmlns:a16="http://schemas.microsoft.com/office/drawing/2014/main" id="{88F597BD-9678-BD42-9D2A-35C08426A753}"/>
              </a:ext>
            </a:extLst>
          </p:cNvPr>
          <p:cNvPicPr>
            <a:picLocks noChangeAspect="1"/>
          </p:cNvPicPr>
          <p:nvPr/>
        </p:nvPicPr>
        <p:blipFill>
          <a:blip r:embed="rId2"/>
          <a:stretch>
            <a:fillRect/>
          </a:stretch>
        </p:blipFill>
        <p:spPr>
          <a:xfrm>
            <a:off x="1127448" y="1268760"/>
            <a:ext cx="9316526" cy="4320480"/>
          </a:xfrm>
          <a:prstGeom prst="rect">
            <a:avLst/>
          </a:prstGeom>
        </p:spPr>
      </p:pic>
    </p:spTree>
    <p:extLst>
      <p:ext uri="{BB962C8B-B14F-4D97-AF65-F5344CB8AC3E}">
        <p14:creationId xmlns:p14="http://schemas.microsoft.com/office/powerpoint/2010/main" val="406786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31032A-A9A4-F344-BB9E-74C68A937492}"/>
              </a:ext>
            </a:extLst>
          </p:cNvPr>
          <p:cNvSpPr txBox="1">
            <a:spLocks/>
          </p:cNvSpPr>
          <p:nvPr/>
        </p:nvSpPr>
        <p:spPr>
          <a:xfrm>
            <a:off x="0" y="0"/>
            <a:ext cx="11407775"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Hotspots </a:t>
            </a:r>
            <a:r>
              <a:rPr lang="en-ZA" sz="3200" b="1" dirty="0">
                <a:solidFill>
                  <a:srgbClr val="FFFFFF"/>
                </a:solidFill>
              </a:rPr>
              <a:t>(May 16 to May 22)</a:t>
            </a:r>
            <a:r>
              <a:rPr lang="en-ZA" sz="3200" b="1" dirty="0">
                <a:solidFill>
                  <a:srgbClr val="FFFFFF"/>
                </a:solidFill>
                <a:latin typeface="+mn-lt"/>
                <a:ea typeface="+mn-ea"/>
                <a:cs typeface="+mn-cs"/>
              </a:rPr>
              <a:t> </a:t>
            </a:r>
          </a:p>
        </p:txBody>
      </p:sp>
      <p:sp>
        <p:nvSpPr>
          <p:cNvPr id="5" name="Slide Number Placeholder 1">
            <a:extLst>
              <a:ext uri="{FF2B5EF4-FFF2-40B4-BE49-F238E27FC236}">
                <a16:creationId xmlns:a16="http://schemas.microsoft.com/office/drawing/2014/main" id="{2CDADAD2-B83D-DB46-B14F-01E722875330}"/>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38</a:t>
            </a:fld>
            <a:endParaRPr lang="en-US" altLang="en-US" dirty="0"/>
          </a:p>
        </p:txBody>
      </p:sp>
      <p:sp>
        <p:nvSpPr>
          <p:cNvPr id="10" name="Rectangle 9">
            <a:extLst>
              <a:ext uri="{FF2B5EF4-FFF2-40B4-BE49-F238E27FC236}">
                <a16:creationId xmlns:a16="http://schemas.microsoft.com/office/drawing/2014/main" id="{B9EBA0EF-C00E-0D4E-9FA3-D792D85D8434}"/>
              </a:ext>
            </a:extLst>
          </p:cNvPr>
          <p:cNvSpPr/>
          <p:nvPr/>
        </p:nvSpPr>
        <p:spPr>
          <a:xfrm>
            <a:off x="119336" y="3888338"/>
            <a:ext cx="11992205" cy="2492990"/>
          </a:xfrm>
          <a:prstGeom prst="rect">
            <a:avLst/>
          </a:prstGeom>
        </p:spPr>
        <p:txBody>
          <a:bodyPr wrap="square">
            <a:spAutoFit/>
          </a:bodyPr>
          <a:lstStyle/>
          <a:p>
            <a:r>
              <a:rPr lang="en-US" sz="1200" i="1" u="sng" dirty="0"/>
              <a:t>Definitions and Assumptions for Table : </a:t>
            </a:r>
            <a:endParaRPr lang="en-US" sz="1200" i="1" dirty="0"/>
          </a:p>
          <a:p>
            <a:pPr marL="342900" indent="-342900">
              <a:buAutoNum type="alphaUcParenBoth"/>
            </a:pPr>
            <a:r>
              <a:rPr lang="en-US" sz="1200" i="1" dirty="0"/>
              <a:t>Provides the Province Name </a:t>
            </a:r>
          </a:p>
          <a:p>
            <a:pPr marL="342900" indent="-342900">
              <a:buAutoNum type="alphaUcParenBoth"/>
            </a:pPr>
            <a:r>
              <a:rPr lang="en-US" sz="1200" i="1" dirty="0"/>
              <a:t>Provides color coded districts per the legend</a:t>
            </a:r>
          </a:p>
          <a:p>
            <a:pPr marL="342900" indent="-342900">
              <a:buAutoNum type="alphaUcParenBoth"/>
            </a:pPr>
            <a:r>
              <a:rPr lang="en-US" sz="1200" i="1" dirty="0"/>
              <a:t>Number of Actives per 100k population based on Average Active Cases  based on data between May 16</a:t>
            </a:r>
            <a:r>
              <a:rPr lang="en-US" sz="1200" i="1" baseline="30000" dirty="0"/>
              <a:t>th</a:t>
            </a:r>
            <a:r>
              <a:rPr lang="en-US" sz="1200" i="1" dirty="0"/>
              <a:t> to May 22</a:t>
            </a:r>
            <a:r>
              <a:rPr lang="en-US" sz="1200" i="1" baseline="30000" dirty="0"/>
              <a:t>nd</a:t>
            </a:r>
            <a:r>
              <a:rPr lang="en-US" sz="1200" i="1" dirty="0"/>
              <a:t> </a:t>
            </a:r>
          </a:p>
          <a:p>
            <a:pPr marL="342900" indent="-342900">
              <a:buAutoNum type="alphaUcParenBoth"/>
            </a:pPr>
            <a:r>
              <a:rPr lang="en-US" sz="1200" i="1" dirty="0"/>
              <a:t>Calculates the delta or new positive cases Day 14 minus Day 7 (May 22 vs May 15)</a:t>
            </a:r>
          </a:p>
          <a:p>
            <a:pPr marL="342900" indent="-342900">
              <a:buAutoNum type="alphaUcParenBoth"/>
            </a:pPr>
            <a:r>
              <a:rPr lang="en-US" sz="1200" i="1" dirty="0"/>
              <a:t> Calculates the % change in new positive Cases between Day 14 to Day 7 (May 22 vs May 15)</a:t>
            </a:r>
          </a:p>
          <a:p>
            <a:pPr marL="342900" indent="-342900">
              <a:buAutoNum type="alphaUcParenBoth"/>
            </a:pPr>
            <a:r>
              <a:rPr lang="en-US" sz="1200" i="1" dirty="0"/>
              <a:t>Identifies vigilance, emerging hotspots, hotspots status.</a:t>
            </a:r>
          </a:p>
          <a:p>
            <a:pPr marL="171450" indent="-171450">
              <a:buFontTx/>
              <a:buChar char="-"/>
            </a:pPr>
            <a:r>
              <a:rPr lang="en-US" sz="1200" i="1" dirty="0"/>
              <a:t>If &lt;5 active cases per 100k population defined as vigilance; or </a:t>
            </a:r>
          </a:p>
          <a:p>
            <a:pPr marL="171450" indent="-171450">
              <a:buFontTx/>
              <a:buChar char="-"/>
            </a:pPr>
            <a:r>
              <a:rPr lang="en-US" sz="1200" i="1" dirty="0"/>
              <a:t>if &lt;5 active cases per 100k population and </a:t>
            </a:r>
            <a:r>
              <a:rPr lang="en-ZA" sz="1200" i="1" dirty="0"/>
              <a:t>(≥)to the 80 percentile</a:t>
            </a:r>
            <a:r>
              <a:rPr lang="en-US" sz="1200" i="1" dirty="0"/>
              <a:t> in % change (defined in E) then defined as Emerging Hotspot </a:t>
            </a:r>
          </a:p>
          <a:p>
            <a:pPr marL="171450" indent="-171450">
              <a:buFontTx/>
              <a:buChar char="-"/>
            </a:pPr>
            <a:r>
              <a:rPr lang="en-US" sz="1200" i="1" dirty="0"/>
              <a:t>If &gt;5 cases per 100k population defined as hotspot </a:t>
            </a:r>
          </a:p>
          <a:p>
            <a:r>
              <a:rPr lang="en-US" sz="1200" i="1" dirty="0"/>
              <a:t>  </a:t>
            </a:r>
          </a:p>
          <a:p>
            <a:pPr marL="342900" indent="-342900">
              <a:buAutoNum type="alphaUcParenBoth"/>
            </a:pPr>
            <a:endParaRPr lang="en-US" sz="1200" i="1" dirty="0"/>
          </a:p>
          <a:p>
            <a:endParaRPr lang="en-US" sz="1200" i="1" dirty="0"/>
          </a:p>
        </p:txBody>
      </p:sp>
      <p:pic>
        <p:nvPicPr>
          <p:cNvPr id="2" name="Picture 1">
            <a:extLst>
              <a:ext uri="{FF2B5EF4-FFF2-40B4-BE49-F238E27FC236}">
                <a16:creationId xmlns:a16="http://schemas.microsoft.com/office/drawing/2014/main" id="{B16AB552-192B-EA43-A000-1221B3ECB4D2}"/>
              </a:ext>
            </a:extLst>
          </p:cNvPr>
          <p:cNvPicPr>
            <a:picLocks noChangeAspect="1"/>
          </p:cNvPicPr>
          <p:nvPr/>
        </p:nvPicPr>
        <p:blipFill>
          <a:blip r:embed="rId2"/>
          <a:stretch>
            <a:fillRect/>
          </a:stretch>
        </p:blipFill>
        <p:spPr>
          <a:xfrm>
            <a:off x="1847528" y="1054057"/>
            <a:ext cx="8544632" cy="2617025"/>
          </a:xfrm>
          <a:prstGeom prst="rect">
            <a:avLst/>
          </a:prstGeom>
        </p:spPr>
      </p:pic>
      <p:pic>
        <p:nvPicPr>
          <p:cNvPr id="9" name="Picture 8">
            <a:extLst>
              <a:ext uri="{FF2B5EF4-FFF2-40B4-BE49-F238E27FC236}">
                <a16:creationId xmlns:a16="http://schemas.microsoft.com/office/drawing/2014/main" id="{A587E9C3-DC04-B240-B4CB-09687191B0A0}"/>
              </a:ext>
            </a:extLst>
          </p:cNvPr>
          <p:cNvPicPr>
            <a:picLocks noChangeAspect="1"/>
          </p:cNvPicPr>
          <p:nvPr/>
        </p:nvPicPr>
        <p:blipFill>
          <a:blip r:embed="rId3"/>
          <a:stretch>
            <a:fillRect/>
          </a:stretch>
        </p:blipFill>
        <p:spPr>
          <a:xfrm>
            <a:off x="2639616" y="6021288"/>
            <a:ext cx="3672408" cy="713496"/>
          </a:xfrm>
          <a:prstGeom prst="rect">
            <a:avLst/>
          </a:prstGeom>
        </p:spPr>
      </p:pic>
    </p:spTree>
    <p:extLst>
      <p:ext uri="{BB962C8B-B14F-4D97-AF65-F5344CB8AC3E}">
        <p14:creationId xmlns:p14="http://schemas.microsoft.com/office/powerpoint/2010/main" val="20582656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31032A-A9A4-F344-BB9E-74C68A937492}"/>
              </a:ext>
            </a:extLst>
          </p:cNvPr>
          <p:cNvSpPr txBox="1">
            <a:spLocks/>
          </p:cNvSpPr>
          <p:nvPr/>
        </p:nvSpPr>
        <p:spPr>
          <a:xfrm>
            <a:off x="0" y="0"/>
            <a:ext cx="11407775" cy="1052513"/>
          </a:xfrm>
          <a:prstGeom prst="rect">
            <a:avLst/>
          </a:prstGeom>
          <a:noFill/>
          <a:ln w="9525">
            <a:noFill/>
            <a:miter lim="800000"/>
            <a:headEnd/>
            <a:tailEnd/>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dirty="0">
                <a:solidFill>
                  <a:srgbClr val="FFFFFF"/>
                </a:solidFill>
                <a:latin typeface="+mn-lt"/>
                <a:ea typeface="+mn-ea"/>
                <a:cs typeface="+mn-cs"/>
              </a:rPr>
              <a:t> Vigilance, Emerging Hotspots and Hotspots</a:t>
            </a:r>
          </a:p>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ZA" sz="3200" b="1" i="1" dirty="0">
                <a:solidFill>
                  <a:srgbClr val="FFFFFF"/>
                </a:solidFill>
              </a:rPr>
              <a:t> (May 16 to May 22)</a:t>
            </a:r>
            <a:r>
              <a:rPr lang="en-ZA" sz="3200" b="1" i="1" dirty="0">
                <a:solidFill>
                  <a:srgbClr val="FFFFFF"/>
                </a:solidFill>
                <a:latin typeface="+mn-lt"/>
                <a:ea typeface="+mn-ea"/>
                <a:cs typeface="+mn-cs"/>
              </a:rPr>
              <a:t>  </a:t>
            </a:r>
          </a:p>
        </p:txBody>
      </p:sp>
      <p:sp>
        <p:nvSpPr>
          <p:cNvPr id="5" name="Slide Number Placeholder 1">
            <a:extLst>
              <a:ext uri="{FF2B5EF4-FFF2-40B4-BE49-F238E27FC236}">
                <a16:creationId xmlns:a16="http://schemas.microsoft.com/office/drawing/2014/main" id="{2CDADAD2-B83D-DB46-B14F-01E722875330}"/>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39</a:t>
            </a:fld>
            <a:endParaRPr lang="en-US" altLang="en-US" dirty="0"/>
          </a:p>
        </p:txBody>
      </p:sp>
      <p:pic>
        <p:nvPicPr>
          <p:cNvPr id="3" name="Picture 2">
            <a:extLst>
              <a:ext uri="{FF2B5EF4-FFF2-40B4-BE49-F238E27FC236}">
                <a16:creationId xmlns:a16="http://schemas.microsoft.com/office/drawing/2014/main" id="{8682FF98-E067-2F43-B0B5-70E6662E0269}"/>
              </a:ext>
            </a:extLst>
          </p:cNvPr>
          <p:cNvPicPr>
            <a:picLocks noChangeAspect="1"/>
          </p:cNvPicPr>
          <p:nvPr/>
        </p:nvPicPr>
        <p:blipFill>
          <a:blip r:embed="rId2"/>
          <a:stretch>
            <a:fillRect/>
          </a:stretch>
        </p:blipFill>
        <p:spPr>
          <a:xfrm>
            <a:off x="623392" y="1844824"/>
            <a:ext cx="4445000" cy="863600"/>
          </a:xfrm>
          <a:prstGeom prst="rect">
            <a:avLst/>
          </a:prstGeom>
        </p:spPr>
      </p:pic>
      <p:pic>
        <p:nvPicPr>
          <p:cNvPr id="4" name="Picture 3">
            <a:extLst>
              <a:ext uri="{FF2B5EF4-FFF2-40B4-BE49-F238E27FC236}">
                <a16:creationId xmlns:a16="http://schemas.microsoft.com/office/drawing/2014/main" id="{95573AB7-00BA-3D43-B625-0AD095206375}"/>
              </a:ext>
            </a:extLst>
          </p:cNvPr>
          <p:cNvPicPr>
            <a:picLocks noChangeAspect="1"/>
          </p:cNvPicPr>
          <p:nvPr/>
        </p:nvPicPr>
        <p:blipFill>
          <a:blip r:embed="rId3"/>
          <a:stretch>
            <a:fillRect/>
          </a:stretch>
        </p:blipFill>
        <p:spPr>
          <a:xfrm>
            <a:off x="3902824" y="91396"/>
            <a:ext cx="7823200" cy="6515100"/>
          </a:xfrm>
          <a:prstGeom prst="rect">
            <a:avLst/>
          </a:prstGeom>
        </p:spPr>
      </p:pic>
    </p:spTree>
    <p:extLst>
      <p:ext uri="{BB962C8B-B14F-4D97-AF65-F5344CB8AC3E}">
        <p14:creationId xmlns:p14="http://schemas.microsoft.com/office/powerpoint/2010/main" val="2564425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06DC-B806-47AE-8307-BB233BDB835D}"/>
              </a:ext>
            </a:extLst>
          </p:cNvPr>
          <p:cNvSpPr>
            <a:spLocks noGrp="1"/>
          </p:cNvSpPr>
          <p:nvPr>
            <p:ph type="title"/>
          </p:nvPr>
        </p:nvSpPr>
        <p:spPr>
          <a:xfrm>
            <a:off x="119336" y="-171400"/>
            <a:ext cx="11633275" cy="1052736"/>
          </a:xfrm>
        </p:spPr>
        <p:txBody>
          <a:bodyPr/>
          <a:lstStyle/>
          <a:p>
            <a:r>
              <a:rPr lang="en-US" sz="3200" u="none" dirty="0"/>
              <a:t/>
            </a:r>
            <a:br>
              <a:rPr lang="en-US" sz="3200" u="none" dirty="0"/>
            </a:br>
            <a:r>
              <a:rPr lang="en-US" sz="3200" u="none" dirty="0"/>
              <a:t>Emerging from the lockdown: what have we achieved?</a:t>
            </a:r>
            <a:endParaRPr lang="en-ZA" sz="3200" u="none" dirty="0"/>
          </a:p>
        </p:txBody>
      </p:sp>
      <p:sp>
        <p:nvSpPr>
          <p:cNvPr id="3" name="Text Placeholder 2">
            <a:extLst>
              <a:ext uri="{FF2B5EF4-FFF2-40B4-BE49-F238E27FC236}">
                <a16:creationId xmlns:a16="http://schemas.microsoft.com/office/drawing/2014/main" id="{C6FC0594-6815-4AEE-B797-925BE14EC2F8}"/>
              </a:ext>
            </a:extLst>
          </p:cNvPr>
          <p:cNvSpPr>
            <a:spLocks noGrp="1"/>
          </p:cNvSpPr>
          <p:nvPr>
            <p:ph type="body" sz="quarter" idx="10"/>
          </p:nvPr>
        </p:nvSpPr>
        <p:spPr>
          <a:xfrm>
            <a:off x="344389" y="1196752"/>
            <a:ext cx="11512649" cy="4672110"/>
          </a:xfrm>
        </p:spPr>
        <p:txBody>
          <a:bodyPr/>
          <a:lstStyle/>
          <a:p>
            <a:pPr>
              <a:buFont typeface="Wingdings" panose="05000000000000000000" pitchFamily="2" charset="2"/>
              <a:buChar char="§"/>
            </a:pPr>
            <a:r>
              <a:rPr lang="en-US" sz="2800" dirty="0">
                <a:latin typeface="+mn-lt"/>
              </a:rPr>
              <a:t>The lockdown had to be implemented – it was the right decision and it benefited us:</a:t>
            </a:r>
          </a:p>
          <a:p>
            <a:pPr lvl="1">
              <a:buFont typeface="Wingdings" panose="05000000000000000000" pitchFamily="2" charset="2"/>
              <a:buChar char="§"/>
            </a:pPr>
            <a:r>
              <a:rPr lang="en-US" sz="2800" dirty="0">
                <a:latin typeface="+mn-lt"/>
              </a:rPr>
              <a:t>Flattened the curve: lowered the number of infections</a:t>
            </a:r>
          </a:p>
          <a:p>
            <a:pPr lvl="1">
              <a:buFont typeface="Wingdings" panose="05000000000000000000" pitchFamily="2" charset="2"/>
              <a:buChar char="§"/>
            </a:pPr>
            <a:r>
              <a:rPr lang="en-US" sz="2800" dirty="0">
                <a:latin typeface="+mn-lt"/>
              </a:rPr>
              <a:t>Bought us time to prepare the citizens for a new normal and to prepare the health system to deal with patients</a:t>
            </a:r>
          </a:p>
          <a:p>
            <a:pPr lvl="2">
              <a:buFont typeface="Wingdings" panose="05000000000000000000" pitchFamily="2" charset="2"/>
              <a:buChar char="§"/>
            </a:pPr>
            <a:r>
              <a:rPr lang="en-ZA" sz="2800" dirty="0">
                <a:latin typeface="+mn-lt"/>
              </a:rPr>
              <a:t>More than 597 000 tests conducted</a:t>
            </a:r>
          </a:p>
          <a:p>
            <a:pPr lvl="2">
              <a:buFont typeface="Wingdings" panose="05000000000000000000" pitchFamily="2" charset="2"/>
              <a:buChar char="§"/>
            </a:pPr>
            <a:r>
              <a:rPr lang="en-ZA" sz="2800" dirty="0">
                <a:latin typeface="+mn-lt"/>
              </a:rPr>
              <a:t>More than 13 million people screened for symptoms by more than 40 000 community health workers</a:t>
            </a:r>
          </a:p>
          <a:p>
            <a:pPr lvl="2">
              <a:buFont typeface="Wingdings" panose="05000000000000000000" pitchFamily="2" charset="2"/>
              <a:buChar char="§"/>
            </a:pPr>
            <a:r>
              <a:rPr lang="en-ZA" sz="2800" dirty="0">
                <a:latin typeface="+mn-lt"/>
              </a:rPr>
              <a:t>More than 44 000 contact identified</a:t>
            </a:r>
          </a:p>
          <a:p>
            <a:pPr>
              <a:buFont typeface="Wingdings" panose="05000000000000000000" pitchFamily="2" charset="2"/>
              <a:buChar char="§"/>
            </a:pPr>
            <a:endParaRPr lang="en-ZA" sz="2800" dirty="0">
              <a:latin typeface="+mn-lt"/>
            </a:endParaRPr>
          </a:p>
        </p:txBody>
      </p:sp>
      <p:sp>
        <p:nvSpPr>
          <p:cNvPr id="4" name="Text Placeholder 3">
            <a:extLst>
              <a:ext uri="{FF2B5EF4-FFF2-40B4-BE49-F238E27FC236}">
                <a16:creationId xmlns:a16="http://schemas.microsoft.com/office/drawing/2014/main" id="{DB9A2528-1368-4269-90E5-A0262AD83631}"/>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2381982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E8F2-A629-4424-BECE-AE682239AF43}"/>
              </a:ext>
            </a:extLst>
          </p:cNvPr>
          <p:cNvSpPr>
            <a:spLocks noGrp="1"/>
          </p:cNvSpPr>
          <p:nvPr>
            <p:ph type="title"/>
          </p:nvPr>
        </p:nvSpPr>
        <p:spPr>
          <a:xfrm>
            <a:off x="47328" y="0"/>
            <a:ext cx="11407824" cy="1052736"/>
          </a:xfrm>
        </p:spPr>
        <p:txBody>
          <a:bodyPr/>
          <a:lstStyle/>
          <a:p>
            <a:r>
              <a:rPr lang="en-US" sz="3200" u="none" dirty="0"/>
              <a:t>Further considerations for hotspots</a:t>
            </a:r>
            <a:endParaRPr lang="en-ZA" sz="3200" u="none" dirty="0"/>
          </a:p>
        </p:txBody>
      </p:sp>
      <p:sp>
        <p:nvSpPr>
          <p:cNvPr id="3" name="Text Placeholder 2">
            <a:extLst>
              <a:ext uri="{FF2B5EF4-FFF2-40B4-BE49-F238E27FC236}">
                <a16:creationId xmlns:a16="http://schemas.microsoft.com/office/drawing/2014/main" id="{3B5A76B1-2C5F-4458-BE95-92B7EFAA9AFF}"/>
              </a:ext>
            </a:extLst>
          </p:cNvPr>
          <p:cNvSpPr>
            <a:spLocks noGrp="1"/>
          </p:cNvSpPr>
          <p:nvPr>
            <p:ph type="body" sz="quarter" idx="10"/>
          </p:nvPr>
        </p:nvSpPr>
        <p:spPr>
          <a:xfrm>
            <a:off x="119336" y="1277840"/>
            <a:ext cx="11737304" cy="4672110"/>
          </a:xfrm>
        </p:spPr>
        <p:txBody>
          <a:bodyPr/>
          <a:lstStyle/>
          <a:p>
            <a:pPr>
              <a:buFont typeface="Wingdings" pitchFamily="2" charset="2"/>
              <a:buChar char="§"/>
            </a:pPr>
            <a:r>
              <a:rPr lang="en-US" sz="2300" dirty="0">
                <a:latin typeface="Arial" panose="020B0604020202020204" pitchFamily="34" charset="0"/>
                <a:cs typeface="Arial" panose="020B0604020202020204" pitchFamily="34" charset="0"/>
              </a:rPr>
              <a:t>To contain the spread of COVID-19 in hotspots; local leaders &amp; communities  may consider the following additional social distancing measures where possible:</a:t>
            </a:r>
          </a:p>
          <a:p>
            <a:pPr lvl="1">
              <a:buFont typeface="Wingdings" pitchFamily="2" charset="2"/>
              <a:buChar char="§"/>
            </a:pPr>
            <a:r>
              <a:rPr lang="en-US" sz="2300" dirty="0">
                <a:latin typeface="Arial" panose="020B0604020202020204" pitchFamily="34" charset="0"/>
                <a:cs typeface="Arial" panose="020B0604020202020204" pitchFamily="34" charset="0"/>
              </a:rPr>
              <a:t>Restrict movement between areas of low and high transmission, including limiting use of public transport for emergencies and essential workers</a:t>
            </a:r>
          </a:p>
          <a:p>
            <a:pPr lvl="1">
              <a:buFont typeface="Wingdings" pitchFamily="2" charset="2"/>
              <a:buChar char="§"/>
            </a:pPr>
            <a:r>
              <a:rPr lang="en-US" sz="2300" dirty="0">
                <a:latin typeface="Arial" panose="020B0604020202020204" pitchFamily="34" charset="0"/>
                <a:cs typeface="Arial" panose="020B0604020202020204" pitchFamily="34" charset="0"/>
              </a:rPr>
              <a:t>No gatherings in public places allowed</a:t>
            </a:r>
          </a:p>
          <a:p>
            <a:pPr lvl="1">
              <a:buFont typeface="Wingdings" pitchFamily="2" charset="2"/>
              <a:buChar char="§"/>
            </a:pPr>
            <a:r>
              <a:rPr lang="en-US" sz="2300" dirty="0">
                <a:latin typeface="Arial" panose="020B0604020202020204" pitchFamily="34" charset="0"/>
                <a:cs typeface="Arial" panose="020B0604020202020204" pitchFamily="34" charset="0"/>
              </a:rPr>
              <a:t>No social or leisure events allowed</a:t>
            </a:r>
          </a:p>
          <a:p>
            <a:pPr lvl="1">
              <a:buFont typeface="Wingdings" pitchFamily="2" charset="2"/>
              <a:buChar char="§"/>
            </a:pPr>
            <a:r>
              <a:rPr lang="en-US" sz="2300" dirty="0">
                <a:latin typeface="Arial" panose="020B0604020202020204" pitchFamily="34" charset="0"/>
                <a:cs typeface="Arial" panose="020B0604020202020204" pitchFamily="34" charset="0"/>
              </a:rPr>
              <a:t>Acceptance of isolation and quarantine if tested positive or a person under investigation in designated facilities (if this cannot be done safely at home)</a:t>
            </a:r>
            <a:endParaRPr lang="en-ZA" sz="23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3CE1428-5EB4-44DB-9031-59B0559FEEE6}"/>
              </a:ext>
            </a:extLst>
          </p:cNvPr>
          <p:cNvSpPr>
            <a:spLocks noGrp="1"/>
          </p:cNvSpPr>
          <p:nvPr>
            <p:ph type="body" sz="quarter" idx="11"/>
          </p:nvPr>
        </p:nvSpPr>
        <p:spPr/>
        <p:txBody>
          <a:bodyPr/>
          <a:lstStyle/>
          <a:p>
            <a:endParaRPr lang="en-ZA"/>
          </a:p>
        </p:txBody>
      </p:sp>
    </p:spTree>
    <p:extLst>
      <p:ext uri="{BB962C8B-B14F-4D97-AF65-F5344CB8AC3E}">
        <p14:creationId xmlns:p14="http://schemas.microsoft.com/office/powerpoint/2010/main" val="2904089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34CA88C-7595-45CC-80D3-5CDBCD3794D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5214599-3647-4C24-BFCF-9D48F439306E}"/>
              </a:ext>
            </a:extLst>
          </p:cNvPr>
          <p:cNvSpPr>
            <a:spLocks noGrp="1"/>
          </p:cNvSpPr>
          <p:nvPr>
            <p:ph type="sldNum" sz="quarter" idx="12"/>
          </p:nvPr>
        </p:nvSpPr>
        <p:spPr/>
        <p:txBody>
          <a:bodyPr/>
          <a:lstStyle/>
          <a:p>
            <a:fld id="{D0B1225C-30BF-4AED-B37E-3D8E4E76A193}" type="slidenum">
              <a:rPr lang="en-ZA" smtClean="0"/>
              <a:t>41</a:t>
            </a:fld>
            <a:endParaRPr lang="en-ZA"/>
          </a:p>
        </p:txBody>
      </p:sp>
      <p:sp>
        <p:nvSpPr>
          <p:cNvPr id="2" name="Title 1">
            <a:extLst>
              <a:ext uri="{FF2B5EF4-FFF2-40B4-BE49-F238E27FC236}">
                <a16:creationId xmlns:a16="http://schemas.microsoft.com/office/drawing/2014/main" id="{8EAAD237-6771-41E7-9A12-531A20CF50F8}"/>
              </a:ext>
            </a:extLst>
          </p:cNvPr>
          <p:cNvSpPr>
            <a:spLocks noGrp="1"/>
          </p:cNvSpPr>
          <p:nvPr>
            <p:ph type="title" idx="4294967295"/>
          </p:nvPr>
        </p:nvSpPr>
        <p:spPr/>
        <p:txBody>
          <a:bodyPr/>
          <a:lstStyle/>
          <a:p>
            <a:pPr algn="l"/>
            <a:r>
              <a:rPr lang="en-ZA" sz="3200" b="1" dirty="0">
                <a:solidFill>
                  <a:schemeClr val="bg1"/>
                </a:solidFill>
              </a:rPr>
              <a:t/>
            </a:r>
            <a:br>
              <a:rPr lang="en-ZA" sz="3200" b="1" dirty="0">
                <a:solidFill>
                  <a:schemeClr val="bg1"/>
                </a:solidFill>
              </a:rPr>
            </a:br>
            <a:r>
              <a:rPr lang="en-ZA" sz="3200" b="1" dirty="0">
                <a:solidFill>
                  <a:schemeClr val="bg1"/>
                </a:solidFill>
              </a:rPr>
              <a:t>Re-opening of essential services</a:t>
            </a:r>
          </a:p>
        </p:txBody>
      </p:sp>
      <p:sp>
        <p:nvSpPr>
          <p:cNvPr id="4" name="Content Placeholder 3"/>
          <p:cNvSpPr>
            <a:spLocks noGrp="1"/>
          </p:cNvSpPr>
          <p:nvPr>
            <p:ph idx="4294967295"/>
          </p:nvPr>
        </p:nvSpPr>
        <p:spPr>
          <a:xfrm>
            <a:off x="0" y="1125538"/>
            <a:ext cx="11071225" cy="5091112"/>
          </a:xfrm>
        </p:spPr>
        <p:txBody>
          <a:bodyPr>
            <a:noAutofit/>
          </a:bodyPr>
          <a:lstStyle/>
          <a:p>
            <a:pPr>
              <a:spcBef>
                <a:spcPts val="0"/>
              </a:spcBef>
              <a:buFont typeface="Wingdings" pitchFamily="2" charset="2"/>
              <a:buChar char="§"/>
            </a:pPr>
            <a:r>
              <a:rPr lang="en-US" sz="2000" b="1" dirty="0"/>
              <a:t>Routine health services should be fully opened and run full services </a:t>
            </a:r>
            <a:r>
              <a:rPr lang="en-US" sz="2000" dirty="0"/>
              <a:t>with attention to catchup childhood </a:t>
            </a:r>
            <a:r>
              <a:rPr lang="en-US" sz="2000" dirty="0" err="1"/>
              <a:t>immunisation</a:t>
            </a:r>
            <a:r>
              <a:rPr lang="en-US" sz="2000" dirty="0"/>
              <a:t>, contraceptive services, antenatal care, diagnosis  and treatment of tuberculosis and HIV, management of chronic diseases, </a:t>
            </a:r>
            <a:r>
              <a:rPr lang="en-US" sz="2000" dirty="0" err="1"/>
              <a:t>etc</a:t>
            </a:r>
            <a:endParaRPr lang="en-US" sz="2000" dirty="0"/>
          </a:p>
          <a:p>
            <a:pPr>
              <a:spcBef>
                <a:spcPts val="0"/>
              </a:spcBef>
              <a:buFont typeface="Wingdings" pitchFamily="2" charset="2"/>
              <a:buChar char="§"/>
            </a:pPr>
            <a:endParaRPr lang="en-US" sz="1100" dirty="0"/>
          </a:p>
          <a:p>
            <a:pPr>
              <a:spcBef>
                <a:spcPts val="0"/>
              </a:spcBef>
              <a:buFont typeface="Wingdings" pitchFamily="2" charset="2"/>
              <a:buChar char="§"/>
            </a:pPr>
            <a:r>
              <a:rPr lang="en-US" sz="2000" b="1" dirty="0"/>
              <a:t>Workplaces </a:t>
            </a:r>
            <a:r>
              <a:rPr lang="en-US" sz="2000" dirty="0"/>
              <a:t>to re-open with protocols tailored to prevent outbreaks in sector specific work environments (such as factories, businesses, retail outlets and farms)</a:t>
            </a:r>
          </a:p>
          <a:p>
            <a:pPr>
              <a:lnSpc>
                <a:spcPct val="95000"/>
              </a:lnSpc>
              <a:spcBef>
                <a:spcPts val="0"/>
              </a:spcBef>
              <a:buFont typeface="Wingdings" pitchFamily="2" charset="2"/>
              <a:buChar char="§"/>
            </a:pPr>
            <a:endParaRPr lang="en-US" sz="1100" dirty="0"/>
          </a:p>
          <a:p>
            <a:pPr>
              <a:lnSpc>
                <a:spcPct val="95000"/>
              </a:lnSpc>
              <a:spcBef>
                <a:spcPts val="0"/>
              </a:spcBef>
              <a:buFont typeface="Wingdings" pitchFamily="2" charset="2"/>
              <a:buChar char="§"/>
            </a:pPr>
            <a:r>
              <a:rPr lang="en-US" sz="2000" b="1" dirty="0"/>
              <a:t>Re-opening of schools and universities </a:t>
            </a:r>
            <a:r>
              <a:rPr lang="en-US" sz="2000" dirty="0"/>
              <a:t>in a systematic manner promoting risk mitigation with social distancing, hand sanitizing </a:t>
            </a:r>
            <a:r>
              <a:rPr lang="en-US" sz="2000" dirty="0" err="1"/>
              <a:t>etc</a:t>
            </a:r>
            <a:endParaRPr lang="en-US" sz="2000" dirty="0"/>
          </a:p>
          <a:p>
            <a:pPr>
              <a:lnSpc>
                <a:spcPct val="95000"/>
              </a:lnSpc>
              <a:spcBef>
                <a:spcPts val="0"/>
              </a:spcBef>
              <a:buFont typeface="Wingdings" pitchFamily="2" charset="2"/>
              <a:buChar char="§"/>
            </a:pPr>
            <a:endParaRPr lang="en-US" sz="1100" dirty="0"/>
          </a:p>
          <a:p>
            <a:pPr>
              <a:lnSpc>
                <a:spcPct val="95000"/>
              </a:lnSpc>
              <a:spcBef>
                <a:spcPts val="0"/>
              </a:spcBef>
              <a:buFont typeface="Wingdings" pitchFamily="2" charset="2"/>
              <a:buChar char="§"/>
            </a:pPr>
            <a:r>
              <a:rPr lang="en-US" sz="2000" b="1" dirty="0"/>
              <a:t>Public Transport </a:t>
            </a:r>
            <a:r>
              <a:rPr lang="en-US" sz="2000" dirty="0"/>
              <a:t>to be opened with steps to avoid overcrowding and ensuring good ventilation. </a:t>
            </a:r>
          </a:p>
          <a:p>
            <a:pPr>
              <a:lnSpc>
                <a:spcPct val="95000"/>
              </a:lnSpc>
              <a:spcBef>
                <a:spcPts val="0"/>
              </a:spcBef>
              <a:buFont typeface="Wingdings" pitchFamily="2" charset="2"/>
              <a:buChar char="§"/>
            </a:pPr>
            <a:endParaRPr lang="en-US" sz="1100" dirty="0"/>
          </a:p>
          <a:p>
            <a:pPr>
              <a:lnSpc>
                <a:spcPct val="95000"/>
              </a:lnSpc>
              <a:spcBef>
                <a:spcPts val="0"/>
              </a:spcBef>
              <a:buFont typeface="Wingdings" pitchFamily="2" charset="2"/>
              <a:buChar char="§"/>
            </a:pPr>
            <a:r>
              <a:rPr lang="en-US" sz="2000" dirty="0"/>
              <a:t>Careful planning for safe resumption of </a:t>
            </a:r>
            <a:r>
              <a:rPr lang="en-US" sz="2000" b="1" dirty="0"/>
              <a:t>high-risk activities and businesses</a:t>
            </a:r>
            <a:r>
              <a:rPr lang="en-US" sz="2000" dirty="0"/>
              <a:t> such as air travel, large gatherings (religious and cultural events, music concerts, sports events), hair/beauty salons, gyms, pubs, clubs and </a:t>
            </a:r>
            <a:r>
              <a:rPr lang="en-US" sz="2000" dirty="0" err="1"/>
              <a:t>shebeens</a:t>
            </a:r>
            <a:r>
              <a:rPr lang="en-US" sz="2000" dirty="0"/>
              <a:t> with risk-mitigation protocols </a:t>
            </a:r>
            <a:endParaRPr lang="en-ZA" sz="2000" dirty="0"/>
          </a:p>
          <a:p>
            <a:pPr>
              <a:lnSpc>
                <a:spcPct val="95000"/>
              </a:lnSpc>
              <a:spcBef>
                <a:spcPts val="0"/>
              </a:spcBef>
              <a:buFont typeface="Wingdings" pitchFamily="2" charset="2"/>
              <a:buChar char="§"/>
            </a:pPr>
            <a:endParaRPr lang="en-US" sz="2000" dirty="0"/>
          </a:p>
          <a:p>
            <a:pPr>
              <a:spcBef>
                <a:spcPts val="0"/>
              </a:spcBef>
              <a:buFont typeface="Wingdings" pitchFamily="2" charset="2"/>
              <a:buChar char="§"/>
            </a:pPr>
            <a:endParaRPr lang="en-ZA" sz="2000" dirty="0"/>
          </a:p>
        </p:txBody>
      </p:sp>
    </p:spTree>
    <p:extLst>
      <p:ext uri="{BB962C8B-B14F-4D97-AF65-F5344CB8AC3E}">
        <p14:creationId xmlns:p14="http://schemas.microsoft.com/office/powerpoint/2010/main" val="197395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18EE24-4A83-4664-A962-A50ECD2219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9EE3D2-C86D-4F25-A7C8-5C39B8EE4FEA}"/>
              </a:ext>
            </a:extLst>
          </p:cNvPr>
          <p:cNvSpPr>
            <a:spLocks noGrp="1"/>
          </p:cNvSpPr>
          <p:nvPr>
            <p:ph type="sldNum" sz="quarter" idx="12"/>
          </p:nvPr>
        </p:nvSpPr>
        <p:spPr/>
        <p:txBody>
          <a:bodyPr/>
          <a:lstStyle/>
          <a:p>
            <a:fld id="{D0B1225C-30BF-4AED-B37E-3D8E4E76A193}" type="slidenum">
              <a:rPr lang="en-ZA" smtClean="0"/>
              <a:t>42</a:t>
            </a:fld>
            <a:endParaRPr lang="en-ZA"/>
          </a:p>
        </p:txBody>
      </p:sp>
      <p:sp>
        <p:nvSpPr>
          <p:cNvPr id="2" name="Title 1">
            <a:extLst>
              <a:ext uri="{FF2B5EF4-FFF2-40B4-BE49-F238E27FC236}">
                <a16:creationId xmlns:a16="http://schemas.microsoft.com/office/drawing/2014/main" id="{8EAAD237-6771-41E7-9A12-531A20CF50F8}"/>
              </a:ext>
            </a:extLst>
          </p:cNvPr>
          <p:cNvSpPr>
            <a:spLocks noGrp="1"/>
          </p:cNvSpPr>
          <p:nvPr>
            <p:ph type="title" idx="4294967295"/>
          </p:nvPr>
        </p:nvSpPr>
        <p:spPr>
          <a:xfrm>
            <a:off x="45838" y="-171400"/>
            <a:ext cx="11234738" cy="908050"/>
          </a:xfrm>
        </p:spPr>
        <p:txBody>
          <a:bodyPr/>
          <a:lstStyle/>
          <a:p>
            <a:pPr algn="l"/>
            <a:r>
              <a:rPr lang="en-ZA" sz="3200" b="1" dirty="0">
                <a:solidFill>
                  <a:schemeClr val="bg1"/>
                </a:solidFill>
              </a:rPr>
              <a:t/>
            </a:r>
            <a:br>
              <a:rPr lang="en-ZA" sz="3200" b="1" dirty="0">
                <a:solidFill>
                  <a:schemeClr val="bg1"/>
                </a:solidFill>
              </a:rPr>
            </a:br>
            <a:r>
              <a:rPr lang="en-ZA" sz="3200" b="1" dirty="0">
                <a:solidFill>
                  <a:schemeClr val="bg1"/>
                </a:solidFill>
              </a:rPr>
              <a:t>Mitigating risk as economic activity resumes</a:t>
            </a:r>
          </a:p>
        </p:txBody>
      </p:sp>
      <p:sp>
        <p:nvSpPr>
          <p:cNvPr id="4" name="Content Placeholder 3"/>
          <p:cNvSpPr>
            <a:spLocks noGrp="1"/>
          </p:cNvSpPr>
          <p:nvPr>
            <p:ph idx="4294967295"/>
          </p:nvPr>
        </p:nvSpPr>
        <p:spPr>
          <a:xfrm>
            <a:off x="0" y="1042988"/>
            <a:ext cx="5616575" cy="4833937"/>
          </a:xfrm>
        </p:spPr>
        <p:txBody>
          <a:bodyPr>
            <a:noAutofit/>
          </a:bodyPr>
          <a:lstStyle/>
          <a:p>
            <a:pPr>
              <a:spcBef>
                <a:spcPts val="0"/>
              </a:spcBef>
              <a:buFont typeface="Wingdings" pitchFamily="2" charset="2"/>
              <a:buChar char="§"/>
            </a:pPr>
            <a:r>
              <a:rPr lang="en-US" sz="2300" b="1" dirty="0"/>
              <a:t>Protocol based combination of appropriate interventions </a:t>
            </a:r>
            <a:r>
              <a:rPr lang="en-US" sz="2300" dirty="0"/>
              <a:t>from the coronavirus prevention toolbox, tailored to specific needs and settings</a:t>
            </a:r>
          </a:p>
          <a:p>
            <a:pPr>
              <a:spcBef>
                <a:spcPts val="0"/>
              </a:spcBef>
              <a:buFont typeface="Wingdings" pitchFamily="2" charset="2"/>
              <a:buChar char="§"/>
            </a:pPr>
            <a:endParaRPr lang="en-US" sz="2300" dirty="0"/>
          </a:p>
          <a:p>
            <a:pPr>
              <a:spcBef>
                <a:spcPts val="0"/>
              </a:spcBef>
              <a:buFont typeface="Wingdings" pitchFamily="2" charset="2"/>
              <a:buChar char="§"/>
            </a:pPr>
            <a:r>
              <a:rPr lang="en-US" sz="2300" dirty="0"/>
              <a:t>Continued prioritization of the </a:t>
            </a:r>
            <a:r>
              <a:rPr lang="en-US" sz="2300" b="1" dirty="0"/>
              <a:t>protection of healthcare and frontline workers</a:t>
            </a:r>
            <a:r>
              <a:rPr lang="en-US" sz="2300" dirty="0"/>
              <a:t> with adequate PPE</a:t>
            </a:r>
          </a:p>
          <a:p>
            <a:pPr>
              <a:spcBef>
                <a:spcPts val="0"/>
              </a:spcBef>
              <a:buFont typeface="Wingdings" pitchFamily="2" charset="2"/>
              <a:buChar char="§"/>
            </a:pPr>
            <a:endParaRPr lang="en-US" sz="2300" dirty="0"/>
          </a:p>
          <a:p>
            <a:pPr>
              <a:spcBef>
                <a:spcPts val="0"/>
              </a:spcBef>
              <a:buFont typeface="Wingdings" pitchFamily="2" charset="2"/>
              <a:buChar char="§"/>
            </a:pPr>
            <a:r>
              <a:rPr lang="en-US" sz="2300" b="1" u="sng" dirty="0"/>
              <a:t>The level of activity (economic, social, </a:t>
            </a:r>
            <a:r>
              <a:rPr lang="en-US" sz="2300" b="1" u="sng" dirty="0" err="1"/>
              <a:t>etc</a:t>
            </a:r>
            <a:r>
              <a:rPr lang="en-US" sz="2300" b="1" u="sng" dirty="0"/>
              <a:t>)  may need to be adapted within each a province where there </a:t>
            </a:r>
            <a:r>
              <a:rPr lang="en-US" sz="2300" b="1" u="sng" dirty="0" err="1"/>
              <a:t>there</a:t>
            </a:r>
            <a:r>
              <a:rPr lang="en-US" sz="2300" b="1" u="sng" dirty="0"/>
              <a:t> are multiple alert levels for effective coordination</a:t>
            </a:r>
          </a:p>
          <a:p>
            <a:pPr>
              <a:spcBef>
                <a:spcPts val="0"/>
              </a:spcBef>
              <a:buFont typeface="Wingdings" pitchFamily="2" charset="2"/>
              <a:buChar char="§"/>
            </a:pPr>
            <a:endParaRPr lang="en-US" sz="2400" dirty="0"/>
          </a:p>
          <a:p>
            <a:pPr>
              <a:spcBef>
                <a:spcPts val="0"/>
              </a:spcBef>
              <a:buFont typeface="Wingdings" pitchFamily="2" charset="2"/>
              <a:buChar char="§"/>
            </a:pPr>
            <a:endParaRPr lang="en-ZA" sz="2400" dirty="0"/>
          </a:p>
          <a:p>
            <a:pPr>
              <a:spcBef>
                <a:spcPts val="0"/>
              </a:spcBef>
              <a:buFont typeface="Wingdings" pitchFamily="2" charset="2"/>
              <a:buChar char="§"/>
            </a:pPr>
            <a:endParaRPr lang="en-ZA" sz="2800" dirty="0"/>
          </a:p>
          <a:p>
            <a:pPr lvl="0">
              <a:lnSpc>
                <a:spcPct val="100000"/>
              </a:lnSpc>
              <a:spcBef>
                <a:spcPts val="0"/>
              </a:spcBef>
              <a:buFont typeface="Wingdings" pitchFamily="2" charset="2"/>
              <a:buChar char="§"/>
            </a:pPr>
            <a:endParaRPr lang="en-ZA" sz="1600" dirty="0"/>
          </a:p>
        </p:txBody>
      </p:sp>
      <p:pic>
        <p:nvPicPr>
          <p:cNvPr id="6" name="Picture 5">
            <a:extLst>
              <a:ext uri="{FF2B5EF4-FFF2-40B4-BE49-F238E27FC236}">
                <a16:creationId xmlns:a16="http://schemas.microsoft.com/office/drawing/2014/main" id="{D9311C17-7AE6-4752-87A4-5E51FDD1D2E1}"/>
              </a:ext>
            </a:extLst>
          </p:cNvPr>
          <p:cNvPicPr>
            <a:picLocks noChangeAspect="1"/>
          </p:cNvPicPr>
          <p:nvPr/>
        </p:nvPicPr>
        <p:blipFill rotWithShape="1">
          <a:blip r:embed="rId2"/>
          <a:srcRect l="12025" r="13051"/>
          <a:stretch/>
        </p:blipFill>
        <p:spPr>
          <a:xfrm>
            <a:off x="6095999" y="1239527"/>
            <a:ext cx="5832649" cy="4378945"/>
          </a:xfrm>
          <a:prstGeom prst="rect">
            <a:avLst/>
          </a:prstGeom>
        </p:spPr>
      </p:pic>
    </p:spTree>
    <p:extLst>
      <p:ext uri="{BB962C8B-B14F-4D97-AF65-F5344CB8AC3E}">
        <p14:creationId xmlns:p14="http://schemas.microsoft.com/office/powerpoint/2010/main" val="438400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0EF2-8127-49CC-A8E9-2B8AB1672970}"/>
              </a:ext>
            </a:extLst>
          </p:cNvPr>
          <p:cNvSpPr>
            <a:spLocks noGrp="1"/>
          </p:cNvSpPr>
          <p:nvPr>
            <p:ph type="title" idx="4294967295"/>
          </p:nvPr>
        </p:nvSpPr>
        <p:spPr>
          <a:xfrm>
            <a:off x="72702" y="188640"/>
            <a:ext cx="10991850" cy="454025"/>
          </a:xfrm>
        </p:spPr>
        <p:txBody>
          <a:bodyPr>
            <a:normAutofit fontScale="90000"/>
          </a:bodyPr>
          <a:lstStyle/>
          <a:p>
            <a:pPr algn="l"/>
            <a:r>
              <a:rPr lang="en-US" sz="4000" b="1" dirty="0">
                <a:solidFill>
                  <a:schemeClr val="bg1"/>
                </a:solidFill>
              </a:rPr>
              <a:t>Measures that would remain in place at all levels</a:t>
            </a:r>
            <a:endParaRPr lang="en-ZA" sz="4000" b="1" dirty="0">
              <a:solidFill>
                <a:schemeClr val="bg1"/>
              </a:solidFill>
            </a:endParaRPr>
          </a:p>
        </p:txBody>
      </p:sp>
      <p:sp>
        <p:nvSpPr>
          <p:cNvPr id="3" name="Content Placeholder 2">
            <a:extLst>
              <a:ext uri="{FF2B5EF4-FFF2-40B4-BE49-F238E27FC236}">
                <a16:creationId xmlns:a16="http://schemas.microsoft.com/office/drawing/2014/main" id="{E166365F-778E-40E4-A69C-519ADE7CFCFC}"/>
              </a:ext>
            </a:extLst>
          </p:cNvPr>
          <p:cNvSpPr>
            <a:spLocks noGrp="1"/>
          </p:cNvSpPr>
          <p:nvPr>
            <p:ph idx="4294967295"/>
          </p:nvPr>
        </p:nvSpPr>
        <p:spPr>
          <a:xfrm>
            <a:off x="47328" y="1124744"/>
            <a:ext cx="11664950" cy="4979988"/>
          </a:xfrm>
        </p:spPr>
        <p:txBody>
          <a:bodyPr/>
          <a:lstStyle/>
          <a:p>
            <a:pPr>
              <a:buFont typeface="Wingdings" pitchFamily="2" charset="2"/>
              <a:buChar char="§"/>
            </a:pPr>
            <a:r>
              <a:rPr lang="en-US" sz="2400" dirty="0"/>
              <a:t>Social distancing – the specific interventions to implement this principle would be contained in workplace/sector plans</a:t>
            </a:r>
          </a:p>
          <a:p>
            <a:pPr>
              <a:buFont typeface="Wingdings" pitchFamily="2" charset="2"/>
              <a:buChar char="§"/>
            </a:pPr>
            <a:r>
              <a:rPr lang="en-US" sz="2400" dirty="0"/>
              <a:t>Hand sanitizing available at all public spaces </a:t>
            </a:r>
          </a:p>
          <a:p>
            <a:pPr>
              <a:buFont typeface="Wingdings" pitchFamily="2" charset="2"/>
              <a:buChar char="§"/>
            </a:pPr>
            <a:r>
              <a:rPr lang="en-US" sz="2400" dirty="0"/>
              <a:t>Use of cloth masks outside of the home</a:t>
            </a:r>
          </a:p>
          <a:p>
            <a:pPr>
              <a:buFont typeface="Wingdings" pitchFamily="2" charset="2"/>
              <a:buChar char="§"/>
            </a:pPr>
            <a:r>
              <a:rPr lang="en-US" sz="2400" dirty="0"/>
              <a:t>The elderly and those with co-morbidities to remain at home </a:t>
            </a:r>
          </a:p>
          <a:p>
            <a:pPr>
              <a:buFont typeface="Wingdings" pitchFamily="2" charset="2"/>
              <a:buChar char="§"/>
            </a:pPr>
            <a:r>
              <a:rPr lang="en-US" sz="2400" dirty="0"/>
              <a:t>No public gatherings including sports events, concerts, nightclubs, bars, cinemas, </a:t>
            </a:r>
            <a:r>
              <a:rPr lang="en-US" sz="2400" dirty="0" err="1"/>
              <a:t>etc</a:t>
            </a:r>
            <a:endParaRPr lang="en-US" sz="2400" dirty="0"/>
          </a:p>
          <a:p>
            <a:pPr>
              <a:buFont typeface="Wingdings" pitchFamily="2" charset="2"/>
              <a:buChar char="§"/>
            </a:pPr>
            <a:endParaRPr lang="en-ZA" dirty="0"/>
          </a:p>
        </p:txBody>
      </p:sp>
      <p:sp>
        <p:nvSpPr>
          <p:cNvPr id="4" name="Slide Number Placeholder 1">
            <a:extLst>
              <a:ext uri="{FF2B5EF4-FFF2-40B4-BE49-F238E27FC236}">
                <a16:creationId xmlns:a16="http://schemas.microsoft.com/office/drawing/2014/main" id="{20BAE6DA-A705-2045-9842-53E3541F7ACF}"/>
              </a:ext>
            </a:extLst>
          </p:cNvPr>
          <p:cNvSpPr>
            <a:spLocks noGrp="1"/>
          </p:cNvSpPr>
          <p:nvPr>
            <p:ph type="sldNum" sz="quarter" idx="12"/>
          </p:nvPr>
        </p:nvSpPr>
        <p:spPr>
          <a:xfrm>
            <a:off x="11759952" y="6605736"/>
            <a:ext cx="432048" cy="252264"/>
          </a:xfrm>
        </p:spPr>
        <p:txBody>
          <a:bodyPr/>
          <a:lstStyle/>
          <a:p>
            <a:pPr>
              <a:defRPr/>
            </a:pPr>
            <a:fld id="{FA83454F-ACE5-46BC-B1C7-0E3A57D72DC7}" type="slidenum">
              <a:rPr lang="en-US" altLang="en-US" smtClean="0"/>
              <a:pPr>
                <a:defRPr/>
              </a:pPr>
              <a:t>43</a:t>
            </a:fld>
            <a:endParaRPr lang="en-US" altLang="en-US" dirty="0"/>
          </a:p>
        </p:txBody>
      </p:sp>
    </p:spTree>
    <p:extLst>
      <p:ext uri="{BB962C8B-B14F-4D97-AF65-F5344CB8AC3E}">
        <p14:creationId xmlns:p14="http://schemas.microsoft.com/office/powerpoint/2010/main" val="13702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D237-6771-41E7-9A12-531A20CF50F8}"/>
              </a:ext>
            </a:extLst>
          </p:cNvPr>
          <p:cNvSpPr>
            <a:spLocks noGrp="1"/>
          </p:cNvSpPr>
          <p:nvPr>
            <p:ph type="title"/>
          </p:nvPr>
        </p:nvSpPr>
        <p:spPr/>
        <p:txBody>
          <a:bodyPr/>
          <a:lstStyle/>
          <a:p>
            <a:pPr algn="l"/>
            <a:r>
              <a:rPr lang="en-ZA" dirty="0"/>
              <a:t>						</a:t>
            </a:r>
            <a:endParaRPr lang="en-ZA" sz="3600" b="1" dirty="0">
              <a:solidFill>
                <a:schemeClr val="bg1"/>
              </a:solidFill>
            </a:endParaRPr>
          </a:p>
        </p:txBody>
      </p:sp>
      <p:sp>
        <p:nvSpPr>
          <p:cNvPr id="4" name="Content Placeholder 3"/>
          <p:cNvSpPr>
            <a:spLocks noGrp="1"/>
          </p:cNvSpPr>
          <p:nvPr>
            <p:ph idx="1"/>
          </p:nvPr>
        </p:nvSpPr>
        <p:spPr>
          <a:xfrm>
            <a:off x="373224" y="1156996"/>
            <a:ext cx="11476654" cy="5092045"/>
          </a:xfrm>
        </p:spPr>
        <p:txBody>
          <a:bodyPr>
            <a:noAutofit/>
          </a:bodyPr>
          <a:lstStyle/>
          <a:p>
            <a:pPr>
              <a:spcBef>
                <a:spcPts val="0"/>
              </a:spcBef>
            </a:pPr>
            <a:r>
              <a:rPr lang="en-US" sz="2400" dirty="0"/>
              <a:t>A </a:t>
            </a:r>
            <a:r>
              <a:rPr lang="en-US" sz="2400" b="1" dirty="0"/>
              <a:t>National Communication Campaign </a:t>
            </a:r>
            <a:r>
              <a:rPr lang="en-US" sz="2400" dirty="0"/>
              <a:t>aimed at presenting data in an easy to understand manner with supporting evidence to explain the elements of the National COVID-19 response that are being implemented in response to the changing epidemic.</a:t>
            </a:r>
          </a:p>
          <a:p>
            <a:pPr marL="0" indent="0">
              <a:spcBef>
                <a:spcPts val="0"/>
              </a:spcBef>
              <a:buNone/>
            </a:pPr>
            <a:r>
              <a:rPr lang="en-US" sz="1200" dirty="0"/>
              <a:t> </a:t>
            </a:r>
          </a:p>
          <a:p>
            <a:pPr>
              <a:spcBef>
                <a:spcPts val="0"/>
              </a:spcBef>
            </a:pPr>
            <a:r>
              <a:rPr lang="en-US" sz="2400" dirty="0"/>
              <a:t>The National Communication Campaign’s </a:t>
            </a:r>
            <a:r>
              <a:rPr lang="en-US" sz="2400" b="1" dirty="0"/>
              <a:t>primary aim to create solidarity and social movements </a:t>
            </a:r>
            <a:r>
              <a:rPr lang="en-US" sz="2400" dirty="0"/>
              <a:t>in support of people adapting and adopting the New Normal that could be with us for a long time. </a:t>
            </a:r>
          </a:p>
          <a:p>
            <a:pPr>
              <a:spcBef>
                <a:spcPts val="0"/>
              </a:spcBef>
            </a:pPr>
            <a:endParaRPr lang="en-US" sz="1200" dirty="0"/>
          </a:p>
          <a:p>
            <a:pPr>
              <a:spcBef>
                <a:spcPts val="0"/>
              </a:spcBef>
            </a:pPr>
            <a:r>
              <a:rPr lang="en-US" sz="2400" dirty="0"/>
              <a:t>Communicate why restrictions on the </a:t>
            </a:r>
            <a:r>
              <a:rPr lang="en-US" sz="2400" b="1" dirty="0"/>
              <a:t>movement of people is being eased while cases continue to rise and why panic and indiscriminate closures should be avoided as outbreaks continue to rise</a:t>
            </a:r>
          </a:p>
          <a:p>
            <a:pPr>
              <a:spcBef>
                <a:spcPts val="0"/>
              </a:spcBef>
            </a:pPr>
            <a:endParaRPr lang="en-US" sz="1200" b="1" dirty="0"/>
          </a:p>
          <a:p>
            <a:pPr>
              <a:spcBef>
                <a:spcPts val="0"/>
              </a:spcBef>
            </a:pPr>
            <a:r>
              <a:rPr lang="en-US" sz="2400" b="1" dirty="0"/>
              <a:t>Community buy-in and public monitoring of compliance </a:t>
            </a:r>
            <a:r>
              <a:rPr lang="en-US" sz="2400" dirty="0"/>
              <a:t>by businesses and broader society with enforcement only when necessary  </a:t>
            </a:r>
            <a:endParaRPr lang="en-ZA" sz="2400" dirty="0"/>
          </a:p>
        </p:txBody>
      </p:sp>
      <p:sp>
        <p:nvSpPr>
          <p:cNvPr id="3" name="Footer Placeholder 2">
            <a:extLst>
              <a:ext uri="{FF2B5EF4-FFF2-40B4-BE49-F238E27FC236}">
                <a16:creationId xmlns:a16="http://schemas.microsoft.com/office/drawing/2014/main" id="{9E61B7FE-993C-4A5A-92D8-ABBBB943BF8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5EA604F-3EFF-4F95-95D5-EF95082FD026}"/>
              </a:ext>
            </a:extLst>
          </p:cNvPr>
          <p:cNvSpPr>
            <a:spLocks noGrp="1"/>
          </p:cNvSpPr>
          <p:nvPr>
            <p:ph type="sldNum" sz="quarter" idx="12"/>
          </p:nvPr>
        </p:nvSpPr>
        <p:spPr/>
        <p:txBody>
          <a:bodyPr/>
          <a:lstStyle/>
          <a:p>
            <a:fld id="{D0B1225C-30BF-4AED-B37E-3D8E4E76A193}" type="slidenum">
              <a:rPr lang="en-ZA" smtClean="0"/>
              <a:t>44</a:t>
            </a:fld>
            <a:endParaRPr lang="en-ZA"/>
          </a:p>
        </p:txBody>
      </p:sp>
      <p:sp>
        <p:nvSpPr>
          <p:cNvPr id="6" name="Rectangle 5">
            <a:extLst>
              <a:ext uri="{FF2B5EF4-FFF2-40B4-BE49-F238E27FC236}">
                <a16:creationId xmlns:a16="http://schemas.microsoft.com/office/drawing/2014/main" id="{751E0899-CEE0-4542-96F6-FAE4AE0ADC80}"/>
              </a:ext>
            </a:extLst>
          </p:cNvPr>
          <p:cNvSpPr/>
          <p:nvPr/>
        </p:nvSpPr>
        <p:spPr>
          <a:xfrm>
            <a:off x="191344" y="316571"/>
            <a:ext cx="9258625" cy="584775"/>
          </a:xfrm>
          <a:prstGeom prst="rect">
            <a:avLst/>
          </a:prstGeom>
        </p:spPr>
        <p:txBody>
          <a:bodyPr wrap="none">
            <a:spAutoFit/>
          </a:bodyPr>
          <a:lstStyle/>
          <a:p>
            <a:r>
              <a:rPr lang="en-ZA" sz="3200" b="1" dirty="0">
                <a:solidFill>
                  <a:schemeClr val="bg1"/>
                </a:solidFill>
              </a:rPr>
              <a:t>Communication to build public support and solidarity</a:t>
            </a:r>
            <a:endParaRPr lang="en-ZA" sz="3200" dirty="0"/>
          </a:p>
        </p:txBody>
      </p:sp>
    </p:spTree>
    <p:extLst>
      <p:ext uri="{BB962C8B-B14F-4D97-AF65-F5344CB8AC3E}">
        <p14:creationId xmlns:p14="http://schemas.microsoft.com/office/powerpoint/2010/main" val="4294685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D237-6771-41E7-9A12-531A20CF50F8}"/>
              </a:ext>
            </a:extLst>
          </p:cNvPr>
          <p:cNvSpPr>
            <a:spLocks noGrp="1"/>
          </p:cNvSpPr>
          <p:nvPr>
            <p:ph type="title"/>
          </p:nvPr>
        </p:nvSpPr>
        <p:spPr>
          <a:xfrm>
            <a:off x="47328" y="-171400"/>
            <a:ext cx="11430017" cy="1325563"/>
          </a:xfrm>
        </p:spPr>
        <p:txBody>
          <a:bodyPr/>
          <a:lstStyle/>
          <a:p>
            <a:pPr algn="l"/>
            <a:r>
              <a:rPr lang="en-ZA" sz="3600" b="1" dirty="0">
                <a:solidFill>
                  <a:schemeClr val="bg1"/>
                </a:solidFill>
              </a:rPr>
              <a:t/>
            </a:r>
            <a:br>
              <a:rPr lang="en-ZA" sz="3600" b="1" dirty="0">
                <a:solidFill>
                  <a:schemeClr val="bg1"/>
                </a:solidFill>
              </a:rPr>
            </a:br>
            <a:r>
              <a:rPr lang="en-ZA" sz="3600" b="1" dirty="0">
                <a:solidFill>
                  <a:schemeClr val="bg1"/>
                </a:solidFill>
              </a:rPr>
              <a:t>Summary</a:t>
            </a:r>
          </a:p>
        </p:txBody>
      </p:sp>
      <p:sp>
        <p:nvSpPr>
          <p:cNvPr id="4" name="Content Placeholder 3"/>
          <p:cNvSpPr>
            <a:spLocks noGrp="1"/>
          </p:cNvSpPr>
          <p:nvPr>
            <p:ph idx="1"/>
          </p:nvPr>
        </p:nvSpPr>
        <p:spPr>
          <a:xfrm>
            <a:off x="47328" y="1053469"/>
            <a:ext cx="11098211" cy="5039827"/>
          </a:xfrm>
        </p:spPr>
        <p:txBody>
          <a:bodyPr>
            <a:noAutofit/>
          </a:bodyPr>
          <a:lstStyle/>
          <a:p>
            <a:pPr lvl="0">
              <a:lnSpc>
                <a:spcPct val="100000"/>
              </a:lnSpc>
              <a:spcBef>
                <a:spcPts val="0"/>
              </a:spcBef>
              <a:buFont typeface="Wingdings" pitchFamily="2" charset="2"/>
              <a:buChar char="§"/>
            </a:pPr>
            <a:r>
              <a:rPr lang="en-US" sz="2400" dirty="0"/>
              <a:t>Swift, phased easing of the lockdown with the resumption of economic activity under conditions that provide simultaneous mitigation of risk</a:t>
            </a:r>
          </a:p>
          <a:p>
            <a:pPr lvl="0">
              <a:lnSpc>
                <a:spcPct val="100000"/>
              </a:lnSpc>
              <a:spcBef>
                <a:spcPts val="0"/>
              </a:spcBef>
              <a:buFont typeface="Wingdings" pitchFamily="2" charset="2"/>
              <a:buChar char="§"/>
            </a:pPr>
            <a:r>
              <a:rPr lang="en-US" sz="2400" dirty="0"/>
              <a:t>Implementation of intensive measures in hotspots to reduce the risk of repeated closures of institutions as outbreaks continue to increase. These districts remain at level 4.</a:t>
            </a:r>
          </a:p>
          <a:p>
            <a:pPr lvl="0">
              <a:lnSpc>
                <a:spcPct val="100000"/>
              </a:lnSpc>
              <a:spcBef>
                <a:spcPts val="0"/>
              </a:spcBef>
              <a:buFont typeface="Wingdings" pitchFamily="2" charset="2"/>
              <a:buChar char="§"/>
            </a:pPr>
            <a:r>
              <a:rPr lang="en-US" sz="2400" dirty="0"/>
              <a:t>All other districts move to level 3 alert level. Vigilance in low risk districts and fortnightly re-assessment of risk level with the potential move to level 2 and level 1 of certain districts.</a:t>
            </a:r>
          </a:p>
          <a:p>
            <a:pPr lvl="0">
              <a:lnSpc>
                <a:spcPct val="100000"/>
              </a:lnSpc>
              <a:spcBef>
                <a:spcPts val="0"/>
              </a:spcBef>
              <a:buFont typeface="Wingdings" pitchFamily="2" charset="2"/>
              <a:buChar char="§"/>
            </a:pPr>
            <a:r>
              <a:rPr lang="en-US" sz="2400" dirty="0"/>
              <a:t>Provincial command councils to submit plans on the effective management and coordination of districts based at various alert levels </a:t>
            </a:r>
          </a:p>
          <a:p>
            <a:pPr lvl="0">
              <a:lnSpc>
                <a:spcPct val="100000"/>
              </a:lnSpc>
              <a:spcBef>
                <a:spcPts val="0"/>
              </a:spcBef>
              <a:buFont typeface="Wingdings" pitchFamily="2" charset="2"/>
              <a:buChar char="§"/>
            </a:pPr>
            <a:r>
              <a:rPr lang="en-US" sz="2400" dirty="0"/>
              <a:t>Risk mitigation is based on the appropriate use of combinations of interventions from the coronavirus prevention toolbox</a:t>
            </a:r>
          </a:p>
          <a:p>
            <a:pPr lvl="0">
              <a:lnSpc>
                <a:spcPct val="100000"/>
              </a:lnSpc>
              <a:spcBef>
                <a:spcPts val="0"/>
              </a:spcBef>
              <a:buFont typeface="Wingdings" pitchFamily="2" charset="2"/>
              <a:buChar char="§"/>
            </a:pPr>
            <a:endParaRPr lang="en-US" sz="2400" dirty="0"/>
          </a:p>
        </p:txBody>
      </p:sp>
      <p:sp>
        <p:nvSpPr>
          <p:cNvPr id="3" name="Footer Placeholder 2">
            <a:extLst>
              <a:ext uri="{FF2B5EF4-FFF2-40B4-BE49-F238E27FC236}">
                <a16:creationId xmlns:a16="http://schemas.microsoft.com/office/drawing/2014/main" id="{E8D2D770-6C93-448E-9AA0-5365876E12C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2493B54-4D94-4D45-8D3F-1344D6BE9BBC}"/>
              </a:ext>
            </a:extLst>
          </p:cNvPr>
          <p:cNvSpPr>
            <a:spLocks noGrp="1"/>
          </p:cNvSpPr>
          <p:nvPr>
            <p:ph type="sldNum" sz="quarter" idx="12"/>
          </p:nvPr>
        </p:nvSpPr>
        <p:spPr/>
        <p:txBody>
          <a:bodyPr/>
          <a:lstStyle/>
          <a:p>
            <a:fld id="{D0B1225C-30BF-4AED-B37E-3D8E4E76A193}" type="slidenum">
              <a:rPr lang="en-ZA" smtClean="0"/>
              <a:t>45</a:t>
            </a:fld>
            <a:endParaRPr lang="en-ZA"/>
          </a:p>
        </p:txBody>
      </p:sp>
    </p:spTree>
    <p:extLst>
      <p:ext uri="{BB962C8B-B14F-4D97-AF65-F5344CB8AC3E}">
        <p14:creationId xmlns:p14="http://schemas.microsoft.com/office/powerpoint/2010/main" val="30349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99D7C-F94F-A24B-9E1C-6D5E8830FCA3}"/>
              </a:ext>
            </a:extLst>
          </p:cNvPr>
          <p:cNvSpPr>
            <a:spLocks noGrp="1"/>
          </p:cNvSpPr>
          <p:nvPr>
            <p:ph type="sldNum" sz="quarter" idx="12"/>
          </p:nvPr>
        </p:nvSpPr>
        <p:spPr/>
        <p:txBody>
          <a:bodyPr/>
          <a:lstStyle/>
          <a:p>
            <a:pPr>
              <a:defRPr/>
            </a:pPr>
            <a:fld id="{FA83454F-ACE5-46BC-B1C7-0E3A57D72DC7}" type="slidenum">
              <a:rPr lang="en-US" altLang="en-US" smtClean="0"/>
              <a:pPr>
                <a:defRPr/>
              </a:pPr>
              <a:t>5</a:t>
            </a:fld>
            <a:endParaRPr lang="en-US" altLang="en-US" dirty="0"/>
          </a:p>
        </p:txBody>
      </p:sp>
      <p:sp>
        <p:nvSpPr>
          <p:cNvPr id="4" name="Rectangle 2">
            <a:extLst>
              <a:ext uri="{FF2B5EF4-FFF2-40B4-BE49-F238E27FC236}">
                <a16:creationId xmlns:a16="http://schemas.microsoft.com/office/drawing/2014/main" id="{DBA74A39-FBE3-4F47-8D61-C99B3A3EF1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21861BC4-1B96-9840-9AB7-169BA037B939}"/>
              </a:ext>
            </a:extLst>
          </p:cNvPr>
          <p:cNvSpPr txBox="1">
            <a:spLocks noChangeArrowheads="1"/>
          </p:cNvSpPr>
          <p:nvPr/>
        </p:nvSpPr>
        <p:spPr bwMode="auto">
          <a:xfrm>
            <a:off x="335360" y="116632"/>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dirty="0">
                <a:latin typeface="Arial" panose="020B0604020202020204" pitchFamily="34" charset="0"/>
                <a:cs typeface="Arial" panose="020B0604020202020204" pitchFamily="34" charset="0"/>
              </a:rPr>
              <a:t>COVID 19: South Africa Epidemiology and Surveillance</a:t>
            </a:r>
            <a:endParaRPr lang="en-US" altLang="en-US" dirty="0">
              <a:latin typeface="Arial" panose="020B0604020202020204" pitchFamily="34" charset="0"/>
              <a:cs typeface="Arial" panose="020B0604020202020204" pitchFamily="34" charset="0"/>
            </a:endParaRPr>
          </a:p>
          <a:p>
            <a:r>
              <a:rPr lang="en-US" altLang="en-US" sz="1100" i="1" dirty="0">
                <a:solidFill>
                  <a:schemeClr val="bg1"/>
                </a:solidFill>
                <a:latin typeface="Arial" panose="020B0604020202020204" pitchFamily="34" charset="0"/>
                <a:cs typeface="Arial" panose="020B0604020202020204" pitchFamily="34" charset="0"/>
              </a:rPr>
              <a:t>Through and including </a:t>
            </a:r>
            <a:r>
              <a:rPr lang="en-US" altLang="en-US" sz="1100" i="1" dirty="0">
                <a:solidFill>
                  <a:schemeClr val="accent4"/>
                </a:solidFill>
                <a:latin typeface="Arial" panose="020B0604020202020204" pitchFamily="34" charset="0"/>
                <a:cs typeface="Arial" panose="020B0604020202020204" pitchFamily="34" charset="0"/>
              </a:rPr>
              <a:t>cases and deaths </a:t>
            </a:r>
            <a:r>
              <a:rPr lang="en-US" altLang="en-US" sz="1100" i="1" dirty="0">
                <a:solidFill>
                  <a:schemeClr val="bg1"/>
                </a:solidFill>
                <a:latin typeface="Arial" panose="020B0604020202020204" pitchFamily="34" charset="0"/>
                <a:cs typeface="Arial" panose="020B0604020202020204" pitchFamily="34" charset="0"/>
              </a:rPr>
              <a:t>through </a:t>
            </a:r>
            <a:r>
              <a:rPr lang="en-US" altLang="en-US" sz="1100" i="1" dirty="0">
                <a:solidFill>
                  <a:schemeClr val="accent4"/>
                </a:solidFill>
                <a:latin typeface="Arial" panose="020B0604020202020204" pitchFamily="34" charset="0"/>
                <a:cs typeface="Arial" panose="020B0604020202020204" pitchFamily="34" charset="0"/>
              </a:rPr>
              <a:t>25</a:t>
            </a:r>
            <a:r>
              <a:rPr lang="en-US" altLang="en-US" sz="1100" i="1" baseline="30000" dirty="0">
                <a:solidFill>
                  <a:schemeClr val="accent4"/>
                </a:solidFill>
                <a:latin typeface="Arial" panose="020B0604020202020204" pitchFamily="34" charset="0"/>
                <a:cs typeface="Arial" panose="020B0604020202020204" pitchFamily="34" charset="0"/>
              </a:rPr>
              <a:t>th</a:t>
            </a:r>
            <a:r>
              <a:rPr lang="en-US" altLang="en-US" sz="1100" i="1" dirty="0">
                <a:solidFill>
                  <a:schemeClr val="accent4"/>
                </a:solidFill>
                <a:latin typeface="Arial" panose="020B0604020202020204" pitchFamily="34" charset="0"/>
                <a:cs typeface="Arial" panose="020B0604020202020204" pitchFamily="34" charset="0"/>
              </a:rPr>
              <a:t> of May</a:t>
            </a:r>
            <a:endParaRPr lang="en-US" altLang="en-US" sz="1100" i="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AF46338-4E61-E54D-AAB2-70CEB49A9B46}"/>
              </a:ext>
            </a:extLst>
          </p:cNvPr>
          <p:cNvSpPr/>
          <p:nvPr/>
        </p:nvSpPr>
        <p:spPr>
          <a:xfrm>
            <a:off x="570555" y="1196752"/>
            <a:ext cx="11305256" cy="1154675"/>
          </a:xfrm>
          <a:prstGeom prst="rect">
            <a:avLst/>
          </a:prstGeom>
        </p:spPr>
        <p:txBody>
          <a:bodyPr wrap="square">
            <a:spAutoFit/>
          </a:bodyPr>
          <a:lstStyle/>
          <a:p>
            <a:pPr marL="285750" lvl="0" indent="-285750">
              <a:lnSpc>
                <a:spcPct val="150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In South Africa, the </a:t>
            </a:r>
            <a:r>
              <a:rPr lang="en-GB" sz="1600" b="1" dirty="0">
                <a:latin typeface="Arial" panose="020B0604020202020204" pitchFamily="34" charset="0"/>
                <a:cs typeface="Arial" panose="020B0604020202020204" pitchFamily="34" charset="0"/>
              </a:rPr>
              <a:t>total cumulative cases reported is 23 615</a:t>
            </a:r>
          </a:p>
          <a:p>
            <a:pPr marL="285750" lvl="0" indent="-285750">
              <a:lnSpc>
                <a:spcPct val="150000"/>
              </a:lnSpc>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The </a:t>
            </a:r>
            <a:r>
              <a:rPr lang="en-GB" sz="1600" b="1" dirty="0">
                <a:latin typeface="Arial" panose="020B0604020202020204" pitchFamily="34" charset="0"/>
                <a:ea typeface="Times New Roman" panose="02020603050405020304" pitchFamily="18" charset="0"/>
                <a:cs typeface="Arial" panose="020B0604020202020204" pitchFamily="34" charset="0"/>
              </a:rPr>
              <a:t>national</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b="1" dirty="0">
                <a:latin typeface="Arial" panose="020B0604020202020204" pitchFamily="34" charset="0"/>
                <a:ea typeface="Times New Roman" panose="02020603050405020304" pitchFamily="18" charset="0"/>
                <a:cs typeface="Arial" panose="020B0604020202020204" pitchFamily="34" charset="0"/>
              </a:rPr>
              <a:t>case fatality rate</a:t>
            </a:r>
            <a:r>
              <a:rPr lang="en-GB" sz="1600" dirty="0">
                <a:latin typeface="Arial" panose="020B0604020202020204" pitchFamily="34" charset="0"/>
                <a:ea typeface="Times New Roman" panose="02020603050405020304" pitchFamily="18" charset="0"/>
                <a:cs typeface="Arial" panose="020B0604020202020204" pitchFamily="34" charset="0"/>
              </a:rPr>
              <a:t>, based on deaths from is </a:t>
            </a:r>
            <a:r>
              <a:rPr lang="en-GB" sz="1600" b="1" dirty="0">
                <a:latin typeface="Arial" panose="020B0604020202020204" pitchFamily="34" charset="0"/>
                <a:ea typeface="Times New Roman" panose="02020603050405020304" pitchFamily="18" charset="0"/>
                <a:cs typeface="Arial" panose="020B0604020202020204" pitchFamily="34" charset="0"/>
              </a:rPr>
              <a:t>2.0%</a:t>
            </a:r>
            <a:r>
              <a:rPr lang="en-GB" sz="1600" dirty="0">
                <a:latin typeface="Arial" panose="020B0604020202020204" pitchFamily="34" charset="0"/>
                <a:ea typeface="Times New Roman" panose="02020603050405020304" pitchFamily="18" charset="0"/>
                <a:cs typeface="Arial" panose="020B0604020202020204" pitchFamily="34" charset="0"/>
              </a:rPr>
              <a:t>, with the </a:t>
            </a:r>
            <a:r>
              <a:rPr lang="en-GB" sz="1600" b="1" dirty="0">
                <a:latin typeface="Arial" panose="020B0604020202020204" pitchFamily="34" charset="0"/>
                <a:ea typeface="Times New Roman" panose="02020603050405020304" pitchFamily="18" charset="0"/>
                <a:cs typeface="Arial" panose="020B0604020202020204" pitchFamily="34" charset="0"/>
              </a:rPr>
              <a:t>total number of deaths at 481</a:t>
            </a:r>
          </a:p>
          <a:p>
            <a:pPr marL="285750" lvl="0" indent="-285750">
              <a:lnSpc>
                <a:spcPct val="150000"/>
              </a:lnSpc>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The </a:t>
            </a:r>
            <a:r>
              <a:rPr lang="en-GB" sz="1600" b="1" dirty="0">
                <a:latin typeface="Arial" panose="020B0604020202020204" pitchFamily="34" charset="0"/>
                <a:ea typeface="Times New Roman" panose="02020603050405020304" pitchFamily="18" charset="0"/>
                <a:cs typeface="Arial" panose="020B0604020202020204" pitchFamily="34" charset="0"/>
              </a:rPr>
              <a:t>number of recoveries stands at 11 917</a:t>
            </a:r>
            <a:endParaRPr lang="en-ZA"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F851A704-E989-4340-89E9-95ED990A8580}"/>
              </a:ext>
            </a:extLst>
          </p:cNvPr>
          <p:cNvPicPr>
            <a:picLocks noChangeAspect="1"/>
          </p:cNvPicPr>
          <p:nvPr/>
        </p:nvPicPr>
        <p:blipFill>
          <a:blip r:embed="rId3"/>
          <a:stretch>
            <a:fillRect/>
          </a:stretch>
        </p:blipFill>
        <p:spPr>
          <a:xfrm>
            <a:off x="570555" y="2492896"/>
            <a:ext cx="11292778" cy="2877773"/>
          </a:xfrm>
          <a:prstGeom prst="rect">
            <a:avLst/>
          </a:prstGeom>
        </p:spPr>
      </p:pic>
    </p:spTree>
    <p:extLst>
      <p:ext uri="{BB962C8B-B14F-4D97-AF65-F5344CB8AC3E}">
        <p14:creationId xmlns:p14="http://schemas.microsoft.com/office/powerpoint/2010/main" val="346161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C4430386-78D2-E04B-82A2-28F5E4018BCF}"/>
              </a:ext>
            </a:extLst>
          </p:cNvPr>
          <p:cNvGraphicFramePr>
            <a:graphicFrameLocks/>
          </p:cNvGraphicFramePr>
          <p:nvPr>
            <p:extLst>
              <p:ext uri="{D42A27DB-BD31-4B8C-83A1-F6EECF244321}">
                <p14:modId xmlns:p14="http://schemas.microsoft.com/office/powerpoint/2010/main" val="2140700861"/>
              </p:ext>
            </p:extLst>
          </p:nvPr>
        </p:nvGraphicFramePr>
        <p:xfrm>
          <a:off x="119336" y="1772816"/>
          <a:ext cx="11809312" cy="395701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693212E1-E541-3E46-A10C-57B5259A089C}"/>
              </a:ext>
            </a:extLst>
          </p:cNvPr>
          <p:cNvCxnSpPr>
            <a:cxnSpLocks/>
          </p:cNvCxnSpPr>
          <p:nvPr/>
        </p:nvCxnSpPr>
        <p:spPr>
          <a:xfrm>
            <a:off x="5231904" y="2289143"/>
            <a:ext cx="0" cy="3096344"/>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3" name="Rectangle 12">
            <a:extLst>
              <a:ext uri="{FF2B5EF4-FFF2-40B4-BE49-F238E27FC236}">
                <a16:creationId xmlns:a16="http://schemas.microsoft.com/office/drawing/2014/main" id="{5306BC16-F539-4D4E-BF7D-A40AC6F4DA5C}"/>
              </a:ext>
            </a:extLst>
          </p:cNvPr>
          <p:cNvSpPr/>
          <p:nvPr/>
        </p:nvSpPr>
        <p:spPr>
          <a:xfrm>
            <a:off x="5087888" y="2292122"/>
            <a:ext cx="698895"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14 day extension </a:t>
            </a:r>
            <a:endParaRPr lang="en-US" sz="9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DC3C9CD-B8EA-794C-96ED-6B74F3E684C0}"/>
              </a:ext>
            </a:extLst>
          </p:cNvPr>
          <p:cNvCxnSpPr>
            <a:cxnSpLocks/>
          </p:cNvCxnSpPr>
          <p:nvPr/>
        </p:nvCxnSpPr>
        <p:spPr>
          <a:xfrm>
            <a:off x="5015880" y="2001111"/>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5" name="Rectangle 14">
            <a:extLst>
              <a:ext uri="{FF2B5EF4-FFF2-40B4-BE49-F238E27FC236}">
                <a16:creationId xmlns:a16="http://schemas.microsoft.com/office/drawing/2014/main" id="{27D15EBD-5046-164C-B1D8-9BCF7B31A302}"/>
              </a:ext>
            </a:extLst>
          </p:cNvPr>
          <p:cNvSpPr/>
          <p:nvPr/>
        </p:nvSpPr>
        <p:spPr>
          <a:xfrm>
            <a:off x="4727848" y="1643466"/>
            <a:ext cx="780426"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Community</a:t>
            </a:r>
          </a:p>
          <a:p>
            <a:pPr lvl="0" algn="ctr"/>
            <a:r>
              <a:rPr lang="en-GB" sz="900" dirty="0">
                <a:latin typeface="Arial" panose="020B0604020202020204" pitchFamily="34" charset="0"/>
                <a:cs typeface="Arial" panose="020B0604020202020204" pitchFamily="34" charset="0"/>
              </a:rPr>
              <a:t>Screening  </a:t>
            </a:r>
            <a:endParaRPr lang="en-US" sz="9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33A00157-A503-BD47-A52C-9358DA55DF0A}"/>
              </a:ext>
            </a:extLst>
          </p:cNvPr>
          <p:cNvCxnSpPr>
            <a:cxnSpLocks/>
          </p:cNvCxnSpPr>
          <p:nvPr/>
        </p:nvCxnSpPr>
        <p:spPr>
          <a:xfrm>
            <a:off x="3710169" y="2022516"/>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11E75A64-F6B6-DE4D-B7BE-38AE11C8B9C0}"/>
              </a:ext>
            </a:extLst>
          </p:cNvPr>
          <p:cNvSpPr/>
          <p:nvPr/>
        </p:nvSpPr>
        <p:spPr>
          <a:xfrm>
            <a:off x="3410475" y="1653184"/>
            <a:ext cx="659734"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21 day lockdown</a:t>
            </a:r>
            <a:endParaRPr lang="en-US" sz="9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2DE5816-6398-0443-A385-B6AE9FE4FD5F}"/>
              </a:ext>
            </a:extLst>
          </p:cNvPr>
          <p:cNvSpPr/>
          <p:nvPr/>
        </p:nvSpPr>
        <p:spPr>
          <a:xfrm>
            <a:off x="3278121" y="2166532"/>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 death </a:t>
            </a:r>
            <a:endParaRPr lang="en-US" sz="900" dirty="0">
              <a:latin typeface="Arial" panose="020B0604020202020204" pitchFamily="34" charset="0"/>
              <a:cs typeface="Arial" panose="020B0604020202020204" pitchFamily="34" charset="0"/>
            </a:endParaRPr>
          </a:p>
        </p:txBody>
      </p:sp>
      <p:sp>
        <p:nvSpPr>
          <p:cNvPr id="16" name="Rectangle 6">
            <a:extLst>
              <a:ext uri="{FF2B5EF4-FFF2-40B4-BE49-F238E27FC236}">
                <a16:creationId xmlns:a16="http://schemas.microsoft.com/office/drawing/2014/main" id="{3B2F63B2-B542-5B45-A03C-2B21954A1E4E}"/>
              </a:ext>
            </a:extLst>
          </p:cNvPr>
          <p:cNvSpPr>
            <a:spLocks noChangeArrowheads="1"/>
          </p:cNvSpPr>
          <p:nvPr/>
        </p:nvSpPr>
        <p:spPr bwMode="gray">
          <a:xfrm>
            <a:off x="3305491" y="1173654"/>
            <a:ext cx="543660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latin typeface="Arial" panose="020B0604020202020204" pitchFamily="34" charset="0"/>
                <a:cs typeface="Arial" panose="020B0604020202020204" pitchFamily="34" charset="0"/>
              </a:rPr>
              <a:t>Total  # of Cumulative Cases since 1</a:t>
            </a:r>
            <a:r>
              <a:rPr lang="en-GB" sz="1400" b="1" baseline="30000" dirty="0">
                <a:latin typeface="Arial" panose="020B0604020202020204" pitchFamily="34" charset="0"/>
                <a:cs typeface="Arial" panose="020B0604020202020204" pitchFamily="34" charset="0"/>
              </a:rPr>
              <a:t>st</a:t>
            </a:r>
            <a:r>
              <a:rPr lang="en-GB" sz="1400" b="1" dirty="0">
                <a:latin typeface="Arial" panose="020B0604020202020204" pitchFamily="34" charset="0"/>
                <a:cs typeface="Arial" panose="020B0604020202020204" pitchFamily="34" charset="0"/>
              </a:rPr>
              <a:t> Reported Case National</a:t>
            </a:r>
            <a:endParaRPr lang="en-GB" sz="1400" dirty="0">
              <a:latin typeface="Arial" panose="020B060402020202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140FDD4E-6570-E746-8BCC-0F5BD1D43848}"/>
              </a:ext>
            </a:extLst>
          </p:cNvPr>
          <p:cNvSpPr>
            <a:spLocks noChangeArrowheads="1"/>
          </p:cNvSpPr>
          <p:nvPr/>
        </p:nvSpPr>
        <p:spPr bwMode="gray">
          <a:xfrm>
            <a:off x="4652138" y="96774"/>
            <a:ext cx="3330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100" b="1" dirty="0">
                <a:solidFill>
                  <a:schemeClr val="accent1"/>
                </a:solidFill>
                <a:latin typeface="Calibri" panose="020F0502020204030204" pitchFamily="34" charset="0"/>
                <a:cs typeface="Calibri" panose="020F0502020204030204" pitchFamily="34" charset="0"/>
              </a:rPr>
              <a:t>Total  # of New Cases since 1st Reported Case  </a:t>
            </a:r>
            <a:endParaRPr lang="en-GB" sz="1100" dirty="0">
              <a:solidFill>
                <a:schemeClr val="accent1"/>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9BD05C2F-6D08-0342-892A-24A203A51CFF}"/>
              </a:ext>
            </a:extLst>
          </p:cNvPr>
          <p:cNvSpPr txBox="1">
            <a:spLocks noChangeArrowheads="1"/>
          </p:cNvSpPr>
          <p:nvPr/>
        </p:nvSpPr>
        <p:spPr bwMode="auto">
          <a:xfrm>
            <a:off x="262954" y="107033"/>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dirty="0">
                <a:latin typeface="Arial" panose="020B0604020202020204" pitchFamily="34" charset="0"/>
                <a:cs typeface="Arial" panose="020B0604020202020204" pitchFamily="34" charset="0"/>
              </a:rPr>
              <a:t>COVID-19 National: Cumulative Cases since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reported</a:t>
            </a:r>
            <a:endParaRPr lang="en-US" altLang="en-US" dirty="0">
              <a:latin typeface="Arial" panose="020B0604020202020204" pitchFamily="34" charset="0"/>
              <a:cs typeface="Arial" panose="020B0604020202020204" pitchFamily="34" charset="0"/>
            </a:endParaRPr>
          </a:p>
          <a:p>
            <a:r>
              <a:rPr lang="en-US" altLang="en-US" sz="1100" i="1" dirty="0">
                <a:solidFill>
                  <a:schemeClr val="bg1"/>
                </a:solidFill>
                <a:latin typeface="Arial" panose="020B0604020202020204" pitchFamily="34" charset="0"/>
                <a:cs typeface="Arial" panose="020B0604020202020204" pitchFamily="34" charset="0"/>
              </a:rPr>
              <a:t>Through and including </a:t>
            </a:r>
            <a:r>
              <a:rPr lang="en-US" altLang="en-US" sz="1100" i="1" dirty="0">
                <a:solidFill>
                  <a:schemeClr val="accent4"/>
                </a:solidFill>
                <a:latin typeface="Arial" panose="020B0604020202020204" pitchFamily="34" charset="0"/>
                <a:cs typeface="Arial" panose="020B0604020202020204" pitchFamily="34" charset="0"/>
              </a:rPr>
              <a:t>cases and deaths </a:t>
            </a:r>
            <a:r>
              <a:rPr lang="en-US" altLang="en-US" sz="1100" i="1" dirty="0">
                <a:solidFill>
                  <a:schemeClr val="bg1"/>
                </a:solidFill>
                <a:latin typeface="Arial" panose="020B0604020202020204" pitchFamily="34" charset="0"/>
                <a:cs typeface="Arial" panose="020B0604020202020204" pitchFamily="34" charset="0"/>
              </a:rPr>
              <a:t>through </a:t>
            </a:r>
            <a:r>
              <a:rPr lang="en-US" altLang="en-US" sz="1100" i="1" dirty="0">
                <a:solidFill>
                  <a:schemeClr val="accent4"/>
                </a:solidFill>
                <a:latin typeface="Arial" panose="020B0604020202020204" pitchFamily="34" charset="0"/>
                <a:cs typeface="Arial" panose="020B0604020202020204" pitchFamily="34" charset="0"/>
              </a:rPr>
              <a:t>25</a:t>
            </a:r>
            <a:r>
              <a:rPr lang="en-US" altLang="en-US" sz="1100" i="1" baseline="30000" dirty="0">
                <a:solidFill>
                  <a:schemeClr val="accent4"/>
                </a:solidFill>
                <a:latin typeface="Arial" panose="020B0604020202020204" pitchFamily="34" charset="0"/>
                <a:cs typeface="Arial" panose="020B0604020202020204" pitchFamily="34" charset="0"/>
              </a:rPr>
              <a:t>th</a:t>
            </a:r>
            <a:r>
              <a:rPr lang="en-US" altLang="en-US" sz="1100" i="1" dirty="0">
                <a:solidFill>
                  <a:schemeClr val="accent4"/>
                </a:solidFill>
                <a:latin typeface="Arial" panose="020B0604020202020204" pitchFamily="34" charset="0"/>
                <a:cs typeface="Arial" panose="020B0604020202020204" pitchFamily="34" charset="0"/>
              </a:rPr>
              <a:t> of May</a:t>
            </a:r>
            <a:endParaRPr lang="en-US" altLang="en-US" sz="1100" i="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2D9800D-DBE0-8741-9075-ECB05E19C628}"/>
              </a:ext>
            </a:extLst>
          </p:cNvPr>
          <p:cNvCxnSpPr>
            <a:cxnSpLocks/>
          </p:cNvCxnSpPr>
          <p:nvPr/>
        </p:nvCxnSpPr>
        <p:spPr>
          <a:xfrm>
            <a:off x="846852" y="1861449"/>
            <a:ext cx="0" cy="3502665"/>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1" name="Rectangle 20">
            <a:extLst>
              <a:ext uri="{FF2B5EF4-FFF2-40B4-BE49-F238E27FC236}">
                <a16:creationId xmlns:a16="http://schemas.microsoft.com/office/drawing/2014/main" id="{F65E8538-7DFD-284E-A107-32001B25C64C}"/>
              </a:ext>
            </a:extLst>
          </p:cNvPr>
          <p:cNvSpPr/>
          <p:nvPr/>
        </p:nvSpPr>
        <p:spPr>
          <a:xfrm>
            <a:off x="714497" y="1564125"/>
            <a:ext cx="79756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a:t>
            </a:r>
          </a:p>
          <a:p>
            <a:pPr lvl="0" algn="ctr"/>
            <a:r>
              <a:rPr lang="en-GB" sz="900" dirty="0">
                <a:latin typeface="Arial" panose="020B0604020202020204" pitchFamily="34" charset="0"/>
                <a:cs typeface="Arial" panose="020B0604020202020204" pitchFamily="34" charset="0"/>
              </a:rPr>
              <a:t>case</a:t>
            </a:r>
            <a:endParaRPr lang="en-US" sz="9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2F4DB82-21BE-F449-A9E4-1F80B406DF4C}"/>
              </a:ext>
            </a:extLst>
          </p:cNvPr>
          <p:cNvCxnSpPr>
            <a:cxnSpLocks/>
          </p:cNvCxnSpPr>
          <p:nvPr/>
        </p:nvCxnSpPr>
        <p:spPr>
          <a:xfrm>
            <a:off x="8742095" y="2022516"/>
            <a:ext cx="0" cy="3362971"/>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3" name="Rectangle 22">
            <a:extLst>
              <a:ext uri="{FF2B5EF4-FFF2-40B4-BE49-F238E27FC236}">
                <a16:creationId xmlns:a16="http://schemas.microsoft.com/office/drawing/2014/main" id="{68E60C3A-F5D3-4943-A5F6-4A8CCFD773FC}"/>
              </a:ext>
            </a:extLst>
          </p:cNvPr>
          <p:cNvSpPr/>
          <p:nvPr/>
        </p:nvSpPr>
        <p:spPr>
          <a:xfrm>
            <a:off x="8346051" y="1645626"/>
            <a:ext cx="792088"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Level 4</a:t>
            </a:r>
          </a:p>
          <a:p>
            <a:pPr lvl="0" algn="ctr"/>
            <a:r>
              <a:rPr lang="en-GB" sz="900" dirty="0">
                <a:latin typeface="Arial" panose="020B0604020202020204" pitchFamily="34" charset="0"/>
                <a:cs typeface="Arial" panose="020B0604020202020204" pitchFamily="34" charset="0"/>
              </a:rPr>
              <a:t>Lockdown</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39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D56AC565-E753-AD4D-AAF8-1F3B2F1DE475}"/>
              </a:ext>
            </a:extLst>
          </p:cNvPr>
          <p:cNvGraphicFramePr>
            <a:graphicFrameLocks/>
          </p:cNvGraphicFramePr>
          <p:nvPr>
            <p:extLst>
              <p:ext uri="{D42A27DB-BD31-4B8C-83A1-F6EECF244321}">
                <p14:modId xmlns:p14="http://schemas.microsoft.com/office/powerpoint/2010/main" val="1244177056"/>
              </p:ext>
            </p:extLst>
          </p:nvPr>
        </p:nvGraphicFramePr>
        <p:xfrm>
          <a:off x="335360" y="2153705"/>
          <a:ext cx="11499023" cy="377780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693212E1-E541-3E46-A10C-57B5259A089C}"/>
              </a:ext>
            </a:extLst>
          </p:cNvPr>
          <p:cNvCxnSpPr>
            <a:cxnSpLocks/>
          </p:cNvCxnSpPr>
          <p:nvPr/>
        </p:nvCxnSpPr>
        <p:spPr>
          <a:xfrm>
            <a:off x="4550359" y="2289143"/>
            <a:ext cx="0" cy="3096344"/>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3" name="Rectangle 12">
            <a:extLst>
              <a:ext uri="{FF2B5EF4-FFF2-40B4-BE49-F238E27FC236}">
                <a16:creationId xmlns:a16="http://schemas.microsoft.com/office/drawing/2014/main" id="{5306BC16-F539-4D4E-BF7D-A40AC6F4DA5C}"/>
              </a:ext>
            </a:extLst>
          </p:cNvPr>
          <p:cNvSpPr/>
          <p:nvPr/>
        </p:nvSpPr>
        <p:spPr>
          <a:xfrm>
            <a:off x="4406343" y="2279851"/>
            <a:ext cx="698895"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14 day extension </a:t>
            </a:r>
            <a:endParaRPr lang="en-US" sz="9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DC3C9CD-B8EA-794C-96ED-6B74F3E684C0}"/>
              </a:ext>
            </a:extLst>
          </p:cNvPr>
          <p:cNvCxnSpPr>
            <a:cxnSpLocks/>
          </p:cNvCxnSpPr>
          <p:nvPr/>
        </p:nvCxnSpPr>
        <p:spPr>
          <a:xfrm>
            <a:off x="4334335" y="2001111"/>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5" name="Rectangle 14">
            <a:extLst>
              <a:ext uri="{FF2B5EF4-FFF2-40B4-BE49-F238E27FC236}">
                <a16:creationId xmlns:a16="http://schemas.microsoft.com/office/drawing/2014/main" id="{27D15EBD-5046-164C-B1D8-9BCF7B31A302}"/>
              </a:ext>
            </a:extLst>
          </p:cNvPr>
          <p:cNvSpPr/>
          <p:nvPr/>
        </p:nvSpPr>
        <p:spPr>
          <a:xfrm>
            <a:off x="4046303" y="1631195"/>
            <a:ext cx="780426"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Community</a:t>
            </a:r>
          </a:p>
          <a:p>
            <a:pPr lvl="0" algn="ctr"/>
            <a:r>
              <a:rPr lang="en-GB" sz="900" dirty="0">
                <a:latin typeface="Arial" panose="020B0604020202020204" pitchFamily="34" charset="0"/>
                <a:cs typeface="Arial" panose="020B0604020202020204" pitchFamily="34" charset="0"/>
              </a:rPr>
              <a:t>Screening  </a:t>
            </a:r>
            <a:endParaRPr lang="en-US" sz="9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33A00157-A503-BD47-A52C-9358DA55DF0A}"/>
              </a:ext>
            </a:extLst>
          </p:cNvPr>
          <p:cNvCxnSpPr>
            <a:cxnSpLocks/>
          </p:cNvCxnSpPr>
          <p:nvPr/>
        </p:nvCxnSpPr>
        <p:spPr>
          <a:xfrm>
            <a:off x="3143586" y="2001111"/>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11E75A64-F6B6-DE4D-B7BE-38AE11C8B9C0}"/>
              </a:ext>
            </a:extLst>
          </p:cNvPr>
          <p:cNvSpPr/>
          <p:nvPr/>
        </p:nvSpPr>
        <p:spPr>
          <a:xfrm>
            <a:off x="2843892" y="1631779"/>
            <a:ext cx="659734"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21 day lockdown</a:t>
            </a:r>
            <a:endParaRPr lang="en-US" sz="9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2DE5816-6398-0443-A385-B6AE9FE4FD5F}"/>
              </a:ext>
            </a:extLst>
          </p:cNvPr>
          <p:cNvSpPr/>
          <p:nvPr/>
        </p:nvSpPr>
        <p:spPr>
          <a:xfrm>
            <a:off x="2711538" y="2145127"/>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 death </a:t>
            </a:r>
            <a:endParaRPr lang="en-US" sz="900" dirty="0">
              <a:latin typeface="Arial" panose="020B0604020202020204" pitchFamily="34" charset="0"/>
              <a:cs typeface="Arial" panose="020B0604020202020204" pitchFamily="34" charset="0"/>
            </a:endParaRPr>
          </a:p>
        </p:txBody>
      </p:sp>
      <p:sp>
        <p:nvSpPr>
          <p:cNvPr id="16" name="Rectangle 6">
            <a:extLst>
              <a:ext uri="{FF2B5EF4-FFF2-40B4-BE49-F238E27FC236}">
                <a16:creationId xmlns:a16="http://schemas.microsoft.com/office/drawing/2014/main" id="{3B2F63B2-B542-5B45-A03C-2B21954A1E4E}"/>
              </a:ext>
            </a:extLst>
          </p:cNvPr>
          <p:cNvSpPr>
            <a:spLocks noChangeArrowheads="1"/>
          </p:cNvSpPr>
          <p:nvPr/>
        </p:nvSpPr>
        <p:spPr bwMode="gray">
          <a:xfrm>
            <a:off x="2639616" y="1162733"/>
            <a:ext cx="835292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cs typeface="Arial" panose="020B0604020202020204" pitchFamily="34" charset="0"/>
              </a:rPr>
              <a:t>Average Weekly Total  # of Cumulative Cases and Weekly Rate of Change since 1</a:t>
            </a:r>
            <a:r>
              <a:rPr lang="en-GB" sz="1400" b="1" baseline="30000" dirty="0">
                <a:cs typeface="Arial" panose="020B0604020202020204" pitchFamily="34" charset="0"/>
              </a:rPr>
              <a:t>st</a:t>
            </a:r>
            <a:r>
              <a:rPr lang="en-GB" sz="1400" b="1" dirty="0">
                <a:cs typeface="Arial" panose="020B0604020202020204" pitchFamily="34" charset="0"/>
              </a:rPr>
              <a:t> Reported Case National </a:t>
            </a:r>
            <a:endParaRPr lang="en-GB" sz="1400" dirty="0">
              <a:cs typeface="Arial" panose="020B0604020202020204" pitchFamily="34" charset="0"/>
            </a:endParaRPr>
          </a:p>
        </p:txBody>
      </p:sp>
      <p:sp>
        <p:nvSpPr>
          <p:cNvPr id="9" name="Rectangle 6">
            <a:extLst>
              <a:ext uri="{FF2B5EF4-FFF2-40B4-BE49-F238E27FC236}">
                <a16:creationId xmlns:a16="http://schemas.microsoft.com/office/drawing/2014/main" id="{140FDD4E-6570-E746-8BCC-0F5BD1D43848}"/>
              </a:ext>
            </a:extLst>
          </p:cNvPr>
          <p:cNvSpPr>
            <a:spLocks noChangeArrowheads="1"/>
          </p:cNvSpPr>
          <p:nvPr/>
        </p:nvSpPr>
        <p:spPr bwMode="gray">
          <a:xfrm>
            <a:off x="4652138" y="96774"/>
            <a:ext cx="3330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100" b="1" dirty="0">
                <a:solidFill>
                  <a:schemeClr val="accent1"/>
                </a:solidFill>
                <a:latin typeface="Calibri" panose="020F0502020204030204" pitchFamily="34" charset="0"/>
                <a:cs typeface="Calibri" panose="020F0502020204030204" pitchFamily="34" charset="0"/>
              </a:rPr>
              <a:t>Total  # of New Cases since 1st Reported Case  </a:t>
            </a:r>
            <a:endParaRPr lang="en-GB" sz="1100" dirty="0">
              <a:solidFill>
                <a:schemeClr val="accent1"/>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9BD05C2F-6D08-0342-892A-24A203A51CFF}"/>
              </a:ext>
            </a:extLst>
          </p:cNvPr>
          <p:cNvSpPr txBox="1">
            <a:spLocks noChangeArrowheads="1"/>
          </p:cNvSpPr>
          <p:nvPr/>
        </p:nvSpPr>
        <p:spPr bwMode="auto">
          <a:xfrm>
            <a:off x="262954" y="107033"/>
            <a:ext cx="11929046"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sz="2600" dirty="0">
                <a:latin typeface="Arial" panose="020B0604020202020204" pitchFamily="34" charset="0"/>
                <a:cs typeface="Arial" panose="020B0604020202020204" pitchFamily="34" charset="0"/>
              </a:rPr>
              <a:t>COVID-19 National: Weekly Cumulative Cases and Rate of Change since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reported case </a:t>
            </a:r>
            <a:r>
              <a:rPr lang="en-US" altLang="en-US" sz="1100" i="1" dirty="0">
                <a:solidFill>
                  <a:schemeClr val="bg1"/>
                </a:solidFill>
                <a:latin typeface="Arial" panose="020B0604020202020204" pitchFamily="34" charset="0"/>
                <a:cs typeface="Arial" panose="020B0604020202020204" pitchFamily="34" charset="0"/>
              </a:rPr>
              <a:t>Through and including </a:t>
            </a:r>
            <a:r>
              <a:rPr lang="en-US" altLang="en-US" sz="1100" i="1" dirty="0">
                <a:solidFill>
                  <a:schemeClr val="accent4"/>
                </a:solidFill>
                <a:latin typeface="Arial" panose="020B0604020202020204" pitchFamily="34" charset="0"/>
                <a:cs typeface="Arial" panose="020B0604020202020204" pitchFamily="34" charset="0"/>
              </a:rPr>
              <a:t>cases and deaths </a:t>
            </a:r>
            <a:r>
              <a:rPr lang="en-US" altLang="en-US" sz="1100" i="1" dirty="0">
                <a:solidFill>
                  <a:schemeClr val="bg1"/>
                </a:solidFill>
                <a:latin typeface="Arial" panose="020B0604020202020204" pitchFamily="34" charset="0"/>
                <a:cs typeface="Arial" panose="020B0604020202020204" pitchFamily="34" charset="0"/>
              </a:rPr>
              <a:t>through </a:t>
            </a:r>
            <a:r>
              <a:rPr lang="en-US" altLang="en-US" sz="1100" i="1" dirty="0">
                <a:solidFill>
                  <a:schemeClr val="accent4"/>
                </a:solidFill>
                <a:latin typeface="Arial" panose="020B0604020202020204" pitchFamily="34" charset="0"/>
                <a:cs typeface="Arial" panose="020B0604020202020204" pitchFamily="34" charset="0"/>
              </a:rPr>
              <a:t>25</a:t>
            </a:r>
            <a:r>
              <a:rPr lang="en-US" altLang="en-US" sz="1100" i="1" baseline="30000" dirty="0">
                <a:solidFill>
                  <a:schemeClr val="accent4"/>
                </a:solidFill>
                <a:latin typeface="Arial" panose="020B0604020202020204" pitchFamily="34" charset="0"/>
                <a:cs typeface="Arial" panose="020B0604020202020204" pitchFamily="34" charset="0"/>
              </a:rPr>
              <a:t>th</a:t>
            </a:r>
            <a:r>
              <a:rPr lang="en-US" altLang="en-US" sz="1100" i="1" dirty="0">
                <a:solidFill>
                  <a:schemeClr val="accent4"/>
                </a:solidFill>
                <a:latin typeface="Arial" panose="020B0604020202020204" pitchFamily="34" charset="0"/>
                <a:cs typeface="Arial" panose="020B0604020202020204" pitchFamily="34" charset="0"/>
              </a:rPr>
              <a:t> of May</a:t>
            </a:r>
            <a:endParaRPr lang="en-US" altLang="en-US" sz="1100" i="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2D9800D-DBE0-8741-9075-ECB05E19C628}"/>
              </a:ext>
            </a:extLst>
          </p:cNvPr>
          <p:cNvCxnSpPr>
            <a:cxnSpLocks/>
          </p:cNvCxnSpPr>
          <p:nvPr/>
        </p:nvCxnSpPr>
        <p:spPr>
          <a:xfrm>
            <a:off x="896333" y="1854116"/>
            <a:ext cx="0" cy="3502665"/>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1" name="Rectangle 20">
            <a:extLst>
              <a:ext uri="{FF2B5EF4-FFF2-40B4-BE49-F238E27FC236}">
                <a16:creationId xmlns:a16="http://schemas.microsoft.com/office/drawing/2014/main" id="{F65E8538-7DFD-284E-A107-32001B25C64C}"/>
              </a:ext>
            </a:extLst>
          </p:cNvPr>
          <p:cNvSpPr/>
          <p:nvPr/>
        </p:nvSpPr>
        <p:spPr>
          <a:xfrm>
            <a:off x="763978" y="1556792"/>
            <a:ext cx="79756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a:t>
            </a:r>
          </a:p>
          <a:p>
            <a:pPr lvl="0" algn="ctr"/>
            <a:r>
              <a:rPr lang="en-GB" sz="900" dirty="0">
                <a:latin typeface="Arial" panose="020B0604020202020204" pitchFamily="34" charset="0"/>
                <a:cs typeface="Arial" panose="020B0604020202020204" pitchFamily="34" charset="0"/>
              </a:rPr>
              <a:t>case</a:t>
            </a:r>
            <a:endParaRPr lang="en-US" sz="9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C2F4DB82-21BE-F449-A9E4-1F80B406DF4C}"/>
              </a:ext>
            </a:extLst>
          </p:cNvPr>
          <p:cNvCxnSpPr>
            <a:cxnSpLocks/>
          </p:cNvCxnSpPr>
          <p:nvPr/>
        </p:nvCxnSpPr>
        <p:spPr>
          <a:xfrm>
            <a:off x="7622055" y="2022516"/>
            <a:ext cx="0" cy="3362971"/>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3" name="Rectangle 22">
            <a:extLst>
              <a:ext uri="{FF2B5EF4-FFF2-40B4-BE49-F238E27FC236}">
                <a16:creationId xmlns:a16="http://schemas.microsoft.com/office/drawing/2014/main" id="{68E60C3A-F5D3-4943-A5F6-4A8CCFD773FC}"/>
              </a:ext>
            </a:extLst>
          </p:cNvPr>
          <p:cNvSpPr/>
          <p:nvPr/>
        </p:nvSpPr>
        <p:spPr>
          <a:xfrm>
            <a:off x="7226011" y="1653184"/>
            <a:ext cx="792088"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Level 4</a:t>
            </a:r>
          </a:p>
          <a:p>
            <a:pPr lvl="0" algn="ctr"/>
            <a:r>
              <a:rPr lang="en-GB" sz="900" dirty="0">
                <a:latin typeface="Arial" panose="020B0604020202020204" pitchFamily="34" charset="0"/>
                <a:cs typeface="Arial" panose="020B0604020202020204" pitchFamily="34" charset="0"/>
              </a:rPr>
              <a:t>Lockdown</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55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BCDB9C3F-26DC-2C45-856B-E574BAEE46A8}"/>
              </a:ext>
            </a:extLst>
          </p:cNvPr>
          <p:cNvGraphicFramePr>
            <a:graphicFrameLocks/>
          </p:cNvGraphicFramePr>
          <p:nvPr>
            <p:extLst>
              <p:ext uri="{D42A27DB-BD31-4B8C-83A1-F6EECF244321}">
                <p14:modId xmlns:p14="http://schemas.microsoft.com/office/powerpoint/2010/main" val="3124390188"/>
              </p:ext>
            </p:extLst>
          </p:nvPr>
        </p:nvGraphicFramePr>
        <p:xfrm>
          <a:off x="283029" y="2031878"/>
          <a:ext cx="11525863" cy="389307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6">
            <a:extLst>
              <a:ext uri="{FF2B5EF4-FFF2-40B4-BE49-F238E27FC236}">
                <a16:creationId xmlns:a16="http://schemas.microsoft.com/office/drawing/2014/main" id="{3B2F63B2-B542-5B45-A03C-2B21954A1E4E}"/>
              </a:ext>
            </a:extLst>
          </p:cNvPr>
          <p:cNvSpPr>
            <a:spLocks noChangeArrowheads="1"/>
          </p:cNvSpPr>
          <p:nvPr/>
        </p:nvSpPr>
        <p:spPr bwMode="gray">
          <a:xfrm>
            <a:off x="3401975" y="1128041"/>
            <a:ext cx="510001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lnSpc>
                <a:spcPct val="100000"/>
              </a:lnSpc>
            </a:pPr>
            <a:r>
              <a:rPr lang="en-GB" sz="1400" b="1" dirty="0">
                <a:latin typeface="Calibri" panose="020F0502020204030204" pitchFamily="34" charset="0"/>
                <a:cs typeface="Calibri" panose="020F0502020204030204" pitchFamily="34" charset="0"/>
              </a:rPr>
              <a:t>Total  # of Cumulative Cases since 1</a:t>
            </a:r>
            <a:r>
              <a:rPr lang="en-GB" sz="1400" b="1" baseline="30000" dirty="0">
                <a:latin typeface="Calibri" panose="020F0502020204030204" pitchFamily="34" charset="0"/>
                <a:cs typeface="Calibri" panose="020F0502020204030204" pitchFamily="34" charset="0"/>
              </a:rPr>
              <a:t>st</a:t>
            </a:r>
            <a:r>
              <a:rPr lang="en-GB" sz="1400" b="1" dirty="0">
                <a:latin typeface="Calibri" panose="020F0502020204030204" pitchFamily="34" charset="0"/>
                <a:cs typeface="Calibri" panose="020F0502020204030204" pitchFamily="34" charset="0"/>
              </a:rPr>
              <a:t> Reported Case by Province </a:t>
            </a:r>
            <a:endParaRPr lang="en-GB" sz="1400" dirty="0">
              <a:latin typeface="Calibri" panose="020F0502020204030204" pitchFamily="34" charset="0"/>
              <a:cs typeface="Calibri" panose="020F0502020204030204" pitchFamily="34" charset="0"/>
            </a:endParaRPr>
          </a:p>
        </p:txBody>
      </p:sp>
      <p:sp>
        <p:nvSpPr>
          <p:cNvPr id="9" name="Rectangle 6">
            <a:extLst>
              <a:ext uri="{FF2B5EF4-FFF2-40B4-BE49-F238E27FC236}">
                <a16:creationId xmlns:a16="http://schemas.microsoft.com/office/drawing/2014/main" id="{140FDD4E-6570-E746-8BCC-0F5BD1D43848}"/>
              </a:ext>
            </a:extLst>
          </p:cNvPr>
          <p:cNvSpPr>
            <a:spLocks noChangeArrowheads="1"/>
          </p:cNvSpPr>
          <p:nvPr/>
        </p:nvSpPr>
        <p:spPr bwMode="gray">
          <a:xfrm>
            <a:off x="4652138" y="96774"/>
            <a:ext cx="33308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100" b="1" dirty="0">
                <a:solidFill>
                  <a:schemeClr val="accent1"/>
                </a:solidFill>
                <a:latin typeface="Calibri" panose="020F0502020204030204" pitchFamily="34" charset="0"/>
                <a:cs typeface="Calibri" panose="020F0502020204030204" pitchFamily="34" charset="0"/>
              </a:rPr>
              <a:t>Total  # of New Cases since 1st Reported Case  </a:t>
            </a:r>
            <a:endParaRPr lang="en-GB" sz="1100" dirty="0">
              <a:solidFill>
                <a:schemeClr val="accent1"/>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9BD05C2F-6D08-0342-892A-24A203A51CFF}"/>
              </a:ext>
            </a:extLst>
          </p:cNvPr>
          <p:cNvSpPr txBox="1">
            <a:spLocks noChangeArrowheads="1"/>
          </p:cNvSpPr>
          <p:nvPr/>
        </p:nvSpPr>
        <p:spPr bwMode="auto">
          <a:xfrm>
            <a:off x="262954" y="107033"/>
            <a:ext cx="11521678"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dirty="0">
                <a:latin typeface="Arial" panose="020B0604020202020204" pitchFamily="34" charset="0"/>
                <a:cs typeface="Arial" panose="020B0604020202020204" pitchFamily="34" charset="0"/>
              </a:rPr>
              <a:t>COVID-19 Provincial: Cumulative Cases since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reported</a:t>
            </a:r>
            <a:endParaRPr lang="en-US" altLang="en-US" dirty="0">
              <a:latin typeface="Arial" panose="020B0604020202020204" pitchFamily="34" charset="0"/>
              <a:cs typeface="Arial" panose="020B0604020202020204" pitchFamily="34" charset="0"/>
            </a:endParaRPr>
          </a:p>
          <a:p>
            <a:r>
              <a:rPr lang="en-US" altLang="en-US" sz="1100" i="1" dirty="0">
                <a:solidFill>
                  <a:schemeClr val="bg1"/>
                </a:solidFill>
                <a:latin typeface="Arial" panose="020B0604020202020204" pitchFamily="34" charset="0"/>
                <a:cs typeface="Arial" panose="020B0604020202020204" pitchFamily="34" charset="0"/>
              </a:rPr>
              <a:t>Through and including </a:t>
            </a:r>
            <a:r>
              <a:rPr lang="en-US" altLang="en-US" sz="1100" i="1" dirty="0">
                <a:solidFill>
                  <a:schemeClr val="accent4"/>
                </a:solidFill>
                <a:latin typeface="Arial" panose="020B0604020202020204" pitchFamily="34" charset="0"/>
                <a:cs typeface="Arial" panose="020B0604020202020204" pitchFamily="34" charset="0"/>
              </a:rPr>
              <a:t>cases and deaths </a:t>
            </a:r>
            <a:r>
              <a:rPr lang="en-US" altLang="en-US" sz="1100" i="1" dirty="0">
                <a:solidFill>
                  <a:schemeClr val="bg1"/>
                </a:solidFill>
                <a:latin typeface="Arial" panose="020B0604020202020204" pitchFamily="34" charset="0"/>
                <a:cs typeface="Arial" panose="020B0604020202020204" pitchFamily="34" charset="0"/>
              </a:rPr>
              <a:t>through </a:t>
            </a:r>
            <a:r>
              <a:rPr lang="en-US" altLang="en-US" sz="1100" i="1" dirty="0">
                <a:solidFill>
                  <a:schemeClr val="accent4"/>
                </a:solidFill>
                <a:latin typeface="Arial" panose="020B0604020202020204" pitchFamily="34" charset="0"/>
                <a:cs typeface="Arial" panose="020B0604020202020204" pitchFamily="34" charset="0"/>
              </a:rPr>
              <a:t>25</a:t>
            </a:r>
            <a:r>
              <a:rPr lang="en-US" altLang="en-US" sz="1100" i="1" baseline="30000" dirty="0">
                <a:solidFill>
                  <a:schemeClr val="accent4"/>
                </a:solidFill>
                <a:latin typeface="Arial" panose="020B0604020202020204" pitchFamily="34" charset="0"/>
                <a:cs typeface="Arial" panose="020B0604020202020204" pitchFamily="34" charset="0"/>
              </a:rPr>
              <a:t>th</a:t>
            </a:r>
            <a:r>
              <a:rPr lang="en-US" altLang="en-US" sz="1100" i="1" dirty="0">
                <a:solidFill>
                  <a:schemeClr val="accent4"/>
                </a:solidFill>
                <a:latin typeface="Arial" panose="020B0604020202020204" pitchFamily="34" charset="0"/>
                <a:cs typeface="Arial" panose="020B0604020202020204" pitchFamily="34" charset="0"/>
              </a:rPr>
              <a:t> of May</a:t>
            </a:r>
            <a:endParaRPr lang="en-US" altLang="en-US" sz="1100" i="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33A00157-A503-BD47-A52C-9358DA55DF0A}"/>
              </a:ext>
            </a:extLst>
          </p:cNvPr>
          <p:cNvCxnSpPr>
            <a:cxnSpLocks/>
          </p:cNvCxnSpPr>
          <p:nvPr/>
        </p:nvCxnSpPr>
        <p:spPr>
          <a:xfrm>
            <a:off x="3607768" y="1873747"/>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cxnSp>
        <p:nvCxnSpPr>
          <p:cNvPr id="11" name="Straight Connector 10">
            <a:extLst>
              <a:ext uri="{FF2B5EF4-FFF2-40B4-BE49-F238E27FC236}">
                <a16:creationId xmlns:a16="http://schemas.microsoft.com/office/drawing/2014/main" id="{693212E1-E541-3E46-A10C-57B5259A089C}"/>
              </a:ext>
            </a:extLst>
          </p:cNvPr>
          <p:cNvCxnSpPr>
            <a:cxnSpLocks/>
          </p:cNvCxnSpPr>
          <p:nvPr/>
        </p:nvCxnSpPr>
        <p:spPr>
          <a:xfrm>
            <a:off x="5437950" y="2151009"/>
            <a:ext cx="0" cy="3096344"/>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11E75A64-F6B6-DE4D-B7BE-38AE11C8B9C0}"/>
              </a:ext>
            </a:extLst>
          </p:cNvPr>
          <p:cNvSpPr/>
          <p:nvPr/>
        </p:nvSpPr>
        <p:spPr>
          <a:xfrm>
            <a:off x="3319736" y="1576423"/>
            <a:ext cx="659734"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21 day lockdown</a:t>
            </a:r>
            <a:endParaRPr lang="en-US" sz="9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DC3C9CD-B8EA-794C-96ED-6B74F3E684C0}"/>
              </a:ext>
            </a:extLst>
          </p:cNvPr>
          <p:cNvCxnSpPr>
            <a:cxnSpLocks/>
          </p:cNvCxnSpPr>
          <p:nvPr/>
        </p:nvCxnSpPr>
        <p:spPr>
          <a:xfrm>
            <a:off x="5293934" y="1862977"/>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5" name="Rectangle 14">
            <a:extLst>
              <a:ext uri="{FF2B5EF4-FFF2-40B4-BE49-F238E27FC236}">
                <a16:creationId xmlns:a16="http://schemas.microsoft.com/office/drawing/2014/main" id="{27D15EBD-5046-164C-B1D8-9BCF7B31A302}"/>
              </a:ext>
            </a:extLst>
          </p:cNvPr>
          <p:cNvSpPr/>
          <p:nvPr/>
        </p:nvSpPr>
        <p:spPr>
          <a:xfrm>
            <a:off x="4841236" y="1637661"/>
            <a:ext cx="911731"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Community</a:t>
            </a:r>
          </a:p>
          <a:p>
            <a:pPr lvl="0" algn="ctr"/>
            <a:r>
              <a:rPr lang="en-GB" sz="900" dirty="0">
                <a:latin typeface="Arial" panose="020B0604020202020204" pitchFamily="34" charset="0"/>
                <a:cs typeface="Arial" panose="020B0604020202020204" pitchFamily="34" charset="0"/>
              </a:rPr>
              <a:t>Screening  </a:t>
            </a:r>
            <a:endParaRPr lang="en-US" sz="9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2DE5816-6398-0443-A385-B6AE9FE4FD5F}"/>
              </a:ext>
            </a:extLst>
          </p:cNvPr>
          <p:cNvSpPr/>
          <p:nvPr/>
        </p:nvSpPr>
        <p:spPr>
          <a:xfrm>
            <a:off x="3175720" y="2296503"/>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 death </a:t>
            </a:r>
            <a:endParaRPr lang="en-US" sz="900"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2D9800D-DBE0-8741-9075-ECB05E19C628}"/>
              </a:ext>
            </a:extLst>
          </p:cNvPr>
          <p:cNvCxnSpPr>
            <a:cxnSpLocks/>
          </p:cNvCxnSpPr>
          <p:nvPr/>
        </p:nvCxnSpPr>
        <p:spPr>
          <a:xfrm>
            <a:off x="983432" y="1873747"/>
            <a:ext cx="0" cy="3384376"/>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1" name="Rectangle 20">
            <a:extLst>
              <a:ext uri="{FF2B5EF4-FFF2-40B4-BE49-F238E27FC236}">
                <a16:creationId xmlns:a16="http://schemas.microsoft.com/office/drawing/2014/main" id="{F65E8538-7DFD-284E-A107-32001B25C64C}"/>
              </a:ext>
            </a:extLst>
          </p:cNvPr>
          <p:cNvSpPr/>
          <p:nvPr/>
        </p:nvSpPr>
        <p:spPr>
          <a:xfrm>
            <a:off x="839416" y="1576423"/>
            <a:ext cx="1008112"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1</a:t>
            </a:r>
            <a:r>
              <a:rPr lang="en-GB" sz="900" baseline="30000" dirty="0">
                <a:latin typeface="Arial" panose="020B0604020202020204" pitchFamily="34" charset="0"/>
                <a:cs typeface="Arial" panose="020B0604020202020204" pitchFamily="34" charset="0"/>
              </a:rPr>
              <a:t>st</a:t>
            </a:r>
            <a:r>
              <a:rPr lang="en-GB" sz="900" dirty="0">
                <a:latin typeface="Arial" panose="020B0604020202020204" pitchFamily="34" charset="0"/>
                <a:cs typeface="Arial" panose="020B0604020202020204" pitchFamily="34" charset="0"/>
              </a:rPr>
              <a:t> reported</a:t>
            </a:r>
          </a:p>
          <a:p>
            <a:pPr lvl="0" algn="ctr"/>
            <a:r>
              <a:rPr lang="en-GB" sz="900" dirty="0">
                <a:latin typeface="Arial" panose="020B0604020202020204" pitchFamily="34" charset="0"/>
                <a:cs typeface="Arial" panose="020B0604020202020204" pitchFamily="34" charset="0"/>
              </a:rPr>
              <a:t>case</a:t>
            </a:r>
            <a:endParaRPr lang="en-US" sz="9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4AC2699-8627-1447-A5E6-6F0692AE58A4}"/>
              </a:ext>
            </a:extLst>
          </p:cNvPr>
          <p:cNvSpPr/>
          <p:nvPr/>
        </p:nvSpPr>
        <p:spPr>
          <a:xfrm>
            <a:off x="5171103" y="2141717"/>
            <a:ext cx="698895" cy="3693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14 day extension </a:t>
            </a:r>
            <a:endParaRPr lang="en-US" sz="9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4DD597A-A5DD-5349-B763-5D39DE3233FB}"/>
              </a:ext>
            </a:extLst>
          </p:cNvPr>
          <p:cNvSpPr/>
          <p:nvPr/>
        </p:nvSpPr>
        <p:spPr>
          <a:xfrm>
            <a:off x="8105523" y="1688686"/>
            <a:ext cx="1160640" cy="230832"/>
          </a:xfrm>
          <a:prstGeom prst="rect">
            <a:avLst/>
          </a:prstGeom>
          <a:solidFill>
            <a:schemeClr val="bg1"/>
          </a:solidFill>
          <a:ln>
            <a:solidFill>
              <a:schemeClr val="tx1"/>
            </a:solidFill>
          </a:ln>
        </p:spPr>
        <p:txBody>
          <a:bodyPr wrap="square">
            <a:spAutoFit/>
          </a:bodyPr>
          <a:lstStyle/>
          <a:p>
            <a:pPr lvl="0"/>
            <a:r>
              <a:rPr lang="en-GB" sz="900" dirty="0">
                <a:latin typeface="Arial" panose="020B0604020202020204" pitchFamily="34" charset="0"/>
                <a:cs typeface="Arial" panose="020B0604020202020204" pitchFamily="34" charset="0"/>
              </a:rPr>
              <a:t>Level 4 Lockdown</a:t>
            </a:r>
            <a:endParaRPr lang="en-US" sz="9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383F7096-9502-954E-9FB1-4580C7E7ABDF}"/>
              </a:ext>
            </a:extLst>
          </p:cNvPr>
          <p:cNvCxnSpPr>
            <a:cxnSpLocks/>
          </p:cNvCxnSpPr>
          <p:nvPr/>
        </p:nvCxnSpPr>
        <p:spPr>
          <a:xfrm>
            <a:off x="8405219" y="1933633"/>
            <a:ext cx="0" cy="3315843"/>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1818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987374D-07B6-BE49-B27B-B5CBF737F0C1}"/>
              </a:ext>
            </a:extLst>
          </p:cNvPr>
          <p:cNvGraphicFramePr>
            <a:graphicFrameLocks/>
          </p:cNvGraphicFramePr>
          <p:nvPr>
            <p:extLst>
              <p:ext uri="{D42A27DB-BD31-4B8C-83A1-F6EECF244321}">
                <p14:modId xmlns:p14="http://schemas.microsoft.com/office/powerpoint/2010/main" val="3664833245"/>
              </p:ext>
            </p:extLst>
          </p:nvPr>
        </p:nvGraphicFramePr>
        <p:xfrm>
          <a:off x="328677" y="1916832"/>
          <a:ext cx="11470335" cy="373687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CBC6514D-2846-1649-BC8C-6EBF998B1590}"/>
              </a:ext>
            </a:extLst>
          </p:cNvPr>
          <p:cNvCxnSpPr>
            <a:cxnSpLocks/>
          </p:cNvCxnSpPr>
          <p:nvPr/>
        </p:nvCxnSpPr>
        <p:spPr>
          <a:xfrm>
            <a:off x="7791593" y="2070140"/>
            <a:ext cx="0" cy="3043329"/>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2" name="Slide Number Placeholder 1">
            <a:extLst>
              <a:ext uri="{FF2B5EF4-FFF2-40B4-BE49-F238E27FC236}">
                <a16:creationId xmlns:a16="http://schemas.microsoft.com/office/drawing/2014/main" id="{795896C2-4B35-0F4D-804A-96A0D5D48673}"/>
              </a:ext>
            </a:extLst>
          </p:cNvPr>
          <p:cNvSpPr>
            <a:spLocks noGrp="1"/>
          </p:cNvSpPr>
          <p:nvPr>
            <p:ph type="sldNum" sz="quarter" idx="12"/>
          </p:nvPr>
        </p:nvSpPr>
        <p:spPr/>
        <p:txBody>
          <a:bodyPr/>
          <a:lstStyle/>
          <a:p>
            <a:pPr>
              <a:defRPr/>
            </a:pPr>
            <a:fld id="{FA83454F-ACE5-46BC-B1C7-0E3A57D72DC7}" type="slidenum">
              <a:rPr lang="en-US" altLang="en-US" smtClean="0"/>
              <a:pPr>
                <a:defRPr/>
              </a:pPr>
              <a:t>9</a:t>
            </a:fld>
            <a:endParaRPr lang="en-US" altLang="en-US" dirty="0"/>
          </a:p>
        </p:txBody>
      </p:sp>
      <p:sp>
        <p:nvSpPr>
          <p:cNvPr id="3" name="Rectangle 2">
            <a:extLst>
              <a:ext uri="{FF2B5EF4-FFF2-40B4-BE49-F238E27FC236}">
                <a16:creationId xmlns:a16="http://schemas.microsoft.com/office/drawing/2014/main" id="{9D09AC66-2FA4-6442-8B3E-3711107046E3}"/>
              </a:ext>
            </a:extLst>
          </p:cNvPr>
          <p:cNvSpPr txBox="1">
            <a:spLocks noChangeArrowheads="1"/>
          </p:cNvSpPr>
          <p:nvPr/>
        </p:nvSpPr>
        <p:spPr bwMode="auto">
          <a:xfrm>
            <a:off x="119336" y="116632"/>
            <a:ext cx="12601400" cy="801687"/>
          </a:xfrm>
          <a:prstGeom prst="rect">
            <a:avLst/>
          </a:prstGeom>
          <a:noFill/>
          <a:ln w="9525">
            <a:noFill/>
            <a:miter lim="800000"/>
            <a:headEnd/>
            <a:tailEnd/>
          </a:ln>
        </p:spPr>
        <p:txBody>
          <a:bodyPr anchor="ctr"/>
          <a:lstStyle>
            <a:defPPr>
              <a:defRPr lang="en-US"/>
            </a:defPPr>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rPr lang="en-US" altLang="en-US" sz="2700" dirty="0">
                <a:latin typeface="Arial" panose="020B0604020202020204" pitchFamily="34" charset="0"/>
                <a:cs typeface="Arial" panose="020B0604020202020204" pitchFamily="34" charset="0"/>
              </a:rPr>
              <a:t>COVID-19 National: Weekly New Cases and Rate of Change since 1</a:t>
            </a:r>
            <a:r>
              <a:rPr lang="en-US" altLang="en-US" sz="2700" baseline="30000" dirty="0">
                <a:latin typeface="Arial" panose="020B0604020202020204" pitchFamily="34" charset="0"/>
                <a:cs typeface="Arial" panose="020B0604020202020204" pitchFamily="34" charset="0"/>
              </a:rPr>
              <a:t>st</a:t>
            </a:r>
            <a:r>
              <a:rPr lang="en-US" altLang="en-US" sz="2700" dirty="0">
                <a:latin typeface="Arial" panose="020B0604020202020204" pitchFamily="34" charset="0"/>
                <a:cs typeface="Arial" panose="020B0604020202020204" pitchFamily="34" charset="0"/>
              </a:rPr>
              <a:t> Reported Case </a:t>
            </a:r>
            <a:r>
              <a:rPr lang="en-US" altLang="en-US" sz="1200" i="1" dirty="0">
                <a:solidFill>
                  <a:schemeClr val="bg1"/>
                </a:solidFill>
                <a:latin typeface="Arial" panose="020B0604020202020204" pitchFamily="34" charset="0"/>
                <a:cs typeface="Arial" panose="020B0604020202020204" pitchFamily="34" charset="0"/>
              </a:rPr>
              <a:t>Through and including </a:t>
            </a:r>
            <a:r>
              <a:rPr lang="en-US" altLang="en-US" sz="1200" i="1" dirty="0">
                <a:solidFill>
                  <a:schemeClr val="accent4"/>
                </a:solidFill>
                <a:latin typeface="Arial" panose="020B0604020202020204" pitchFamily="34" charset="0"/>
                <a:cs typeface="Arial" panose="020B0604020202020204" pitchFamily="34" charset="0"/>
              </a:rPr>
              <a:t>cases and deaths </a:t>
            </a:r>
            <a:r>
              <a:rPr lang="en-US" altLang="en-US" sz="1200" i="1" dirty="0">
                <a:solidFill>
                  <a:schemeClr val="bg1"/>
                </a:solidFill>
                <a:latin typeface="Arial" panose="020B0604020202020204" pitchFamily="34" charset="0"/>
                <a:cs typeface="Arial" panose="020B0604020202020204" pitchFamily="34" charset="0"/>
              </a:rPr>
              <a:t>through </a:t>
            </a:r>
            <a:r>
              <a:rPr lang="en-US" altLang="en-US" sz="1200" i="1" dirty="0">
                <a:solidFill>
                  <a:schemeClr val="accent4"/>
                </a:solidFill>
                <a:latin typeface="Arial" panose="020B0604020202020204" pitchFamily="34" charset="0"/>
                <a:cs typeface="Arial" panose="020B0604020202020204" pitchFamily="34" charset="0"/>
              </a:rPr>
              <a:t>25</a:t>
            </a:r>
            <a:r>
              <a:rPr lang="en-US" altLang="en-US" sz="1200" i="1" baseline="30000" dirty="0">
                <a:solidFill>
                  <a:schemeClr val="accent4"/>
                </a:solidFill>
                <a:latin typeface="Arial" panose="020B0604020202020204" pitchFamily="34" charset="0"/>
                <a:cs typeface="Arial" panose="020B0604020202020204" pitchFamily="34" charset="0"/>
              </a:rPr>
              <a:t>th</a:t>
            </a:r>
            <a:r>
              <a:rPr lang="en-US" altLang="en-US" sz="1200" i="1" dirty="0">
                <a:solidFill>
                  <a:schemeClr val="accent4"/>
                </a:solidFill>
                <a:latin typeface="Arial" panose="020B0604020202020204" pitchFamily="34" charset="0"/>
                <a:cs typeface="Arial" panose="020B0604020202020204" pitchFamily="34" charset="0"/>
              </a:rPr>
              <a:t> of May</a:t>
            </a:r>
            <a:endParaRPr lang="en-US" altLang="en-US" sz="1200"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597C53E-C3F9-D844-B2EC-4623D1F02EC5}"/>
              </a:ext>
            </a:extLst>
          </p:cNvPr>
          <p:cNvSpPr>
            <a:spLocks noChangeArrowheads="1"/>
          </p:cNvSpPr>
          <p:nvPr/>
        </p:nvSpPr>
        <p:spPr bwMode="gray">
          <a:xfrm>
            <a:off x="1954554" y="1285900"/>
            <a:ext cx="939803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eaLnBrk="0" hangingPunct="0">
              <a:lnSpc>
                <a:spcPct val="100000"/>
              </a:lnSpc>
            </a:pPr>
            <a:r>
              <a:rPr lang="en-GB" sz="1400" b="1" dirty="0">
                <a:latin typeface="Arial" panose="020B0604020202020204" pitchFamily="34" charset="0"/>
                <a:cs typeface="Arial" panose="020B0604020202020204" pitchFamily="34" charset="0"/>
              </a:rPr>
              <a:t>Total Number of New Cases  per week since the 1</a:t>
            </a:r>
            <a:r>
              <a:rPr lang="en-GB" sz="1400" b="1" baseline="30000" dirty="0">
                <a:latin typeface="Arial" panose="020B0604020202020204" pitchFamily="34" charset="0"/>
                <a:cs typeface="Arial" panose="020B0604020202020204" pitchFamily="34" charset="0"/>
              </a:rPr>
              <a:t>st</a:t>
            </a:r>
            <a:r>
              <a:rPr lang="en-GB" sz="1400" b="1" dirty="0">
                <a:latin typeface="Arial" panose="020B0604020202020204" pitchFamily="34" charset="0"/>
                <a:cs typeface="Arial" panose="020B0604020202020204" pitchFamily="34" charset="0"/>
              </a:rPr>
              <a:t> Reported Case as well as the Rate of change week on week </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1B391F3-E628-7F45-AC57-3EE866ED1A12}"/>
              </a:ext>
            </a:extLst>
          </p:cNvPr>
          <p:cNvSpPr/>
          <p:nvPr/>
        </p:nvSpPr>
        <p:spPr>
          <a:xfrm>
            <a:off x="7395549" y="1700808"/>
            <a:ext cx="792088"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Level 4</a:t>
            </a:r>
          </a:p>
          <a:p>
            <a:pPr lvl="0" algn="ctr"/>
            <a:r>
              <a:rPr lang="en-GB" sz="900" dirty="0">
                <a:latin typeface="Arial" panose="020B0604020202020204" pitchFamily="34" charset="0"/>
                <a:cs typeface="Arial" panose="020B0604020202020204" pitchFamily="34" charset="0"/>
              </a:rPr>
              <a:t>Lockdown</a:t>
            </a:r>
            <a:endParaRPr lang="en-US" sz="9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B6288B3-1165-0647-82E8-5E5332DB96BC}"/>
              </a:ext>
            </a:extLst>
          </p:cNvPr>
          <p:cNvCxnSpPr>
            <a:cxnSpLocks/>
          </p:cNvCxnSpPr>
          <p:nvPr/>
        </p:nvCxnSpPr>
        <p:spPr>
          <a:xfrm>
            <a:off x="3431704" y="2060848"/>
            <a:ext cx="0" cy="3043329"/>
          </a:xfrm>
          <a:prstGeom prst="line">
            <a:avLst/>
          </a:prstGeom>
          <a:ln>
            <a:solidFill>
              <a:schemeClr val="bg2"/>
            </a:solidFill>
          </a:ln>
        </p:spPr>
        <p:style>
          <a:lnRef idx="2">
            <a:schemeClr val="accent4"/>
          </a:lnRef>
          <a:fillRef idx="0">
            <a:schemeClr val="accent4"/>
          </a:fillRef>
          <a:effectRef idx="1">
            <a:schemeClr val="accent4"/>
          </a:effectRef>
          <a:fontRef idx="minor">
            <a:schemeClr val="tx1"/>
          </a:fontRef>
        </p:style>
      </p:cxnSp>
      <p:sp>
        <p:nvSpPr>
          <p:cNvPr id="12" name="Rectangle 11">
            <a:extLst>
              <a:ext uri="{FF2B5EF4-FFF2-40B4-BE49-F238E27FC236}">
                <a16:creationId xmlns:a16="http://schemas.microsoft.com/office/drawing/2014/main" id="{D6B92977-AE9E-8D4D-96EA-415CF6CB561B}"/>
              </a:ext>
            </a:extLst>
          </p:cNvPr>
          <p:cNvSpPr/>
          <p:nvPr/>
        </p:nvSpPr>
        <p:spPr>
          <a:xfrm>
            <a:off x="3101837" y="1691516"/>
            <a:ext cx="659734" cy="369332"/>
          </a:xfrm>
          <a:prstGeom prst="rect">
            <a:avLst/>
          </a:prstGeom>
          <a:solidFill>
            <a:schemeClr val="bg1"/>
          </a:solidFill>
          <a:ln>
            <a:solidFill>
              <a:schemeClr val="tx1"/>
            </a:solidFill>
          </a:ln>
        </p:spPr>
        <p:txBody>
          <a:bodyPr wrap="square">
            <a:spAutoFit/>
          </a:bodyPr>
          <a:lstStyle/>
          <a:p>
            <a:pPr lvl="0" algn="ctr"/>
            <a:r>
              <a:rPr lang="en-GB" sz="900" dirty="0">
                <a:latin typeface="Arial" panose="020B0604020202020204" pitchFamily="34" charset="0"/>
                <a:cs typeface="Arial" panose="020B0604020202020204" pitchFamily="34" charset="0"/>
              </a:rPr>
              <a:t>21 day lockdown</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378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3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 %1 %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005D28"/>
      </a:dk2>
      <a:lt2>
        <a:srgbClr val="7F7F7F"/>
      </a:lt2>
      <a:accent1>
        <a:srgbClr val="005D28"/>
      </a:accent1>
      <a:accent2>
        <a:srgbClr val="39931D"/>
      </a:accent2>
      <a:accent3>
        <a:srgbClr val="9BBB59"/>
      </a:accent3>
      <a:accent4>
        <a:srgbClr val="FFC000"/>
      </a:accent4>
      <a:accent5>
        <a:srgbClr val="81875A"/>
      </a:accent5>
      <a:accent6>
        <a:srgbClr val="FFFF00"/>
      </a:accent6>
      <a:hlink>
        <a:srgbClr val="0000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34773</TotalTime>
  <Words>2961</Words>
  <Application>Microsoft Office PowerPoint</Application>
  <PresentationFormat>Widescreen</PresentationFormat>
  <Paragraphs>427</Paragraphs>
  <Slides>45</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Courier New</vt:lpstr>
      <vt:lpstr>Symbol</vt:lpstr>
      <vt:lpstr>Times New Roman</vt:lpstr>
      <vt:lpstr>Verdana</vt:lpstr>
      <vt:lpstr>Wingdings</vt:lpstr>
      <vt:lpstr>Custom Design</vt:lpstr>
      <vt:lpstr>think-cell Slide</vt:lpstr>
      <vt:lpstr>PowerPoint Presentation</vt:lpstr>
      <vt:lpstr>COVID-19 a dangerous virus and risks will rise</vt:lpstr>
      <vt:lpstr>                        Why flatten the curve early with a lockdown?</vt:lpstr>
      <vt:lpstr> Emerging from the lockdown: what have we achieved?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Trends in estimated active cases </vt:lpstr>
      <vt:lpstr>Doubling time of cases - to 16 May</vt:lpstr>
      <vt:lpstr>SA’s epidemic trajectory – to 14 May: SA compared to U.K.</vt:lpstr>
      <vt:lpstr>Lockdown challenges</vt:lpstr>
      <vt:lpstr>Move from national lockdown to a differentiated approach</vt:lpstr>
      <vt:lpstr>PowerPoint Presentation</vt:lpstr>
      <vt:lpstr> Progressing from generalized lockdown to risk-based strategy </vt:lpstr>
      <vt:lpstr>District-level alert system with Hotspot implementation </vt:lpstr>
      <vt:lpstr>PowerPoint Presentation</vt:lpstr>
      <vt:lpstr>PowerPoint Presentation</vt:lpstr>
      <vt:lpstr>Districts designated for vigilance</vt:lpstr>
      <vt:lpstr>PowerPoint Presentation</vt:lpstr>
      <vt:lpstr>PowerPoint Presentation</vt:lpstr>
      <vt:lpstr>Districts designated as Hotspots</vt:lpstr>
      <vt:lpstr>Example of Subdistrict Hotspots: Western Cape </vt:lpstr>
      <vt:lpstr>PowerPoint Presentation</vt:lpstr>
      <vt:lpstr>PowerPoint Presentation</vt:lpstr>
      <vt:lpstr>Further considerations for hotspots</vt:lpstr>
      <vt:lpstr> Re-opening of essential services</vt:lpstr>
      <vt:lpstr> Mitigating risk as economic activity resumes</vt:lpstr>
      <vt:lpstr>Measures that would remain in place at all levels</vt:lpstr>
      <vt:lpstr>      </vt:lpstr>
      <vt:lpst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course regimen implementation</dc:title>
  <dc:creator>Deanne Goldberg</dc:creator>
  <cp:lastModifiedBy>Zama Mvulane</cp:lastModifiedBy>
  <cp:revision>1458</cp:revision>
  <dcterms:created xsi:type="dcterms:W3CDTF">2016-06-24T09:33:35Z</dcterms:created>
  <dcterms:modified xsi:type="dcterms:W3CDTF">2020-05-26T11:26:43Z</dcterms:modified>
</cp:coreProperties>
</file>